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69" r:id="rId5"/>
    <p:sldId id="308" r:id="rId6"/>
    <p:sldId id="311" r:id="rId7"/>
    <p:sldId id="257" r:id="rId8"/>
    <p:sldId id="313" r:id="rId9"/>
    <p:sldId id="314" r:id="rId10"/>
    <p:sldId id="315" r:id="rId11"/>
    <p:sldId id="271" r:id="rId12"/>
    <p:sldId id="258" r:id="rId13"/>
    <p:sldId id="259" r:id="rId14"/>
    <p:sldId id="272" r:id="rId15"/>
    <p:sldId id="274" r:id="rId16"/>
    <p:sldId id="262" r:id="rId17"/>
    <p:sldId id="312" r:id="rId18"/>
    <p:sldId id="328" r:id="rId19"/>
    <p:sldId id="260" r:id="rId20"/>
    <p:sldId id="304" r:id="rId21"/>
    <p:sldId id="264" r:id="rId22"/>
    <p:sldId id="261" r:id="rId23"/>
    <p:sldId id="302" r:id="rId24"/>
    <p:sldId id="276" r:id="rId25"/>
    <p:sldId id="277" r:id="rId26"/>
    <p:sldId id="278" r:id="rId27"/>
    <p:sldId id="279" r:id="rId28"/>
    <p:sldId id="280" r:id="rId29"/>
    <p:sldId id="281" r:id="rId30"/>
    <p:sldId id="320" r:id="rId31"/>
    <p:sldId id="321" r:id="rId32"/>
    <p:sldId id="322" r:id="rId33"/>
    <p:sldId id="324" r:id="rId34"/>
    <p:sldId id="325" r:id="rId35"/>
    <p:sldId id="283" r:id="rId36"/>
    <p:sldId id="284" r:id="rId37"/>
    <p:sldId id="285" r:id="rId38"/>
    <p:sldId id="286" r:id="rId39"/>
    <p:sldId id="287" r:id="rId40"/>
    <p:sldId id="319" r:id="rId41"/>
    <p:sldId id="323" r:id="rId42"/>
    <p:sldId id="288" r:id="rId43"/>
    <p:sldId id="291" r:id="rId44"/>
    <p:sldId id="289" r:id="rId45"/>
    <p:sldId id="290" r:id="rId46"/>
    <p:sldId id="305" r:id="rId47"/>
    <p:sldId id="292" r:id="rId48"/>
    <p:sldId id="293" r:id="rId49"/>
    <p:sldId id="294" r:id="rId50"/>
    <p:sldId id="295" r:id="rId51"/>
    <p:sldId id="296" r:id="rId52"/>
    <p:sldId id="297" r:id="rId53"/>
    <p:sldId id="298" r:id="rId54"/>
    <p:sldId id="316" r:id="rId55"/>
    <p:sldId id="299" r:id="rId56"/>
    <p:sldId id="300" r:id="rId57"/>
    <p:sldId id="327" r:id="rId58"/>
    <p:sldId id="309" r:id="rId59"/>
    <p:sldId id="310" r:id="rId60"/>
    <p:sldId id="318" r:id="rId61"/>
    <p:sldId id="267" r:id="rId62"/>
  </p:sldIdLst>
  <p:sldSz cx="18288000" cy="10287000"/>
  <p:notesSz cx="6858000" cy="9144000"/>
  <p:embeddedFontLst>
    <p:embeddedFont>
      <p:font typeface="Be Vietnam Ultra-Bold" panose="020B0604020202020204" charset="0"/>
      <p:regular r:id="rId63"/>
    </p:embeddedFont>
    <p:embeddedFont>
      <p:font typeface="Canva Sans 2 Bold" panose="020B0604020202020204" charset="0"/>
      <p:regular r:id="rId64"/>
    </p:embeddedFont>
    <p:embeddedFont>
      <p:font typeface="Gotham Bold" panose="020B0604020202020204" charset="0"/>
      <p:regular r:id="rId65"/>
    </p:embeddedFont>
    <p:embeddedFont>
      <p:font typeface="Montserrat" panose="00000500000000000000" pitchFamily="2" charset="0"/>
      <p:regular r:id="rId66"/>
      <p:bold r:id="rId67"/>
      <p:italic r:id="rId68"/>
      <p:boldItalic r:id="rId69"/>
    </p:embeddedFont>
    <p:embeddedFont>
      <p:font typeface="Montserrat Classic" panose="020B0604020202020204" charset="0"/>
      <p:regular r:id="rId70"/>
    </p:embeddedFont>
    <p:embeddedFont>
      <p:font typeface="Open Sans" panose="020B0606030504020204" pitchFamily="34" charset="0"/>
      <p:regular r:id="rId71"/>
      <p:bold r:id="rId72"/>
      <p:italic r:id="rId73"/>
      <p:boldItalic r:id="rId74"/>
    </p:embeddedFont>
    <p:embeddedFont>
      <p:font typeface="Open Sans Bold" panose="020B0806030504020204" charset="0"/>
      <p:regular r:id="rId75"/>
      <p:bold r:id="rId76"/>
    </p:embeddedFont>
    <p:embeddedFont>
      <p:font typeface="Open Sans Extra Bold" panose="020B0604020202020204" charset="0"/>
      <p:regular r:id="rId77"/>
    </p:embeddedFont>
    <p:embeddedFont>
      <p:font typeface="Poppins" panose="00000500000000000000" pitchFamily="2" charset="0"/>
      <p:regular r:id="rId78"/>
      <p:bold r:id="rId79"/>
      <p:italic r:id="rId80"/>
      <p:boldItalic r:id="rId81"/>
    </p:embeddedFont>
    <p:embeddedFont>
      <p:font typeface="Poppins Bold" panose="00000800000000000000" charset="0"/>
      <p:regular r:id="rId82"/>
      <p:bold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33D"/>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01B619-1C3F-1D1F-7720-8AB91F387B82}" v="2" dt="2025-03-19T14:43:36.3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3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4.fntdata"/><Relationship Id="rId7" Type="http://schemas.openxmlformats.org/officeDocument/2006/relationships/slide" Target="slides/slide3.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4.fntdata"/><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font" Target="fonts/font20.fntdata"/><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dukka P.D.M.D it21277504" userId="S::it21277504@my.sliit.lk::cbb02ba2-a6b1-40df-861c-b553d5cb1283" providerId="AD" clId="Web-{ED01B619-1C3F-1D1F-7720-8AB91F387B82}"/>
    <pc:docChg chg="modSld">
      <pc:chgData name="Padukka P.D.M.D it21277504" userId="S::it21277504@my.sliit.lk::cbb02ba2-a6b1-40df-861c-b553d5cb1283" providerId="AD" clId="Web-{ED01B619-1C3F-1D1F-7720-8AB91F387B82}" dt="2025-03-19T14:43:36.370" v="1" actId="1076"/>
      <pc:docMkLst>
        <pc:docMk/>
      </pc:docMkLst>
      <pc:sldChg chg="modSp">
        <pc:chgData name="Padukka P.D.M.D it21277504" userId="S::it21277504@my.sliit.lk::cbb02ba2-a6b1-40df-861c-b553d5cb1283" providerId="AD" clId="Web-{ED01B619-1C3F-1D1F-7720-8AB91F387B82}" dt="2025-03-19T14:43:36.370" v="1" actId="1076"/>
        <pc:sldMkLst>
          <pc:docMk/>
          <pc:sldMk cId="1152238699" sldId="269"/>
        </pc:sldMkLst>
        <pc:picChg chg="mod">
          <ac:chgData name="Padukka P.D.M.D it21277504" userId="S::it21277504@my.sliit.lk::cbb02ba2-a6b1-40df-861c-b553d5cb1283" providerId="AD" clId="Web-{ED01B619-1C3F-1D1F-7720-8AB91F387B82}" dt="2025-03-19T14:43:36.370" v="1" actId="1076"/>
          <ac:picMkLst>
            <pc:docMk/>
            <pc:sldMk cId="1152238699" sldId="269"/>
            <ac:picMk id="21" creationId="{BE370142-7C24-3EA5-DFC1-6E14A8A9A9D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5.png"/><Relationship Id="rId7"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3.sv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3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1.png"/><Relationship Id="rId4" Type="http://schemas.openxmlformats.org/officeDocument/2006/relationships/image" Target="../media/image10.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3.sv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5.jpe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1BABE591-8D6F-40EE-84E1-A55D5987DDEE}"/>
              </a:ext>
            </a:extLst>
          </p:cNvPr>
          <p:cNvSpPr/>
          <p:nvPr/>
        </p:nvSpPr>
        <p:spPr>
          <a:xfrm>
            <a:off x="14563004" y="5580097"/>
            <a:ext cx="5769781" cy="5721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p:spPr>
        <p:txBody>
          <a:bodyPr/>
          <a:lstStyle/>
          <a:p>
            <a:endParaRPr lang="en-US"/>
          </a:p>
        </p:txBody>
      </p:sp>
      <p:grpSp>
        <p:nvGrpSpPr>
          <p:cNvPr id="3" name="Group 5">
            <a:extLst>
              <a:ext uri="{FF2B5EF4-FFF2-40B4-BE49-F238E27FC236}">
                <a16:creationId xmlns:a16="http://schemas.microsoft.com/office/drawing/2014/main" id="{4C2D1397-B90D-44CC-B37D-52E34E9D39B8}"/>
              </a:ext>
            </a:extLst>
          </p:cNvPr>
          <p:cNvGrpSpPr/>
          <p:nvPr/>
        </p:nvGrpSpPr>
        <p:grpSpPr>
          <a:xfrm>
            <a:off x="-1676401" y="-1638300"/>
            <a:ext cx="4593419" cy="4523268"/>
            <a:chOff x="0" y="0"/>
            <a:chExt cx="812800" cy="812800"/>
          </a:xfrm>
          <a:noFill/>
        </p:grpSpPr>
        <p:sp>
          <p:nvSpPr>
            <p:cNvPr id="4" name="Freeform 6">
              <a:extLst>
                <a:ext uri="{FF2B5EF4-FFF2-40B4-BE49-F238E27FC236}">
                  <a16:creationId xmlns:a16="http://schemas.microsoft.com/office/drawing/2014/main" id="{1C287CDA-F49B-4480-A389-48735D67F67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5" name="TextBox 7">
              <a:extLst>
                <a:ext uri="{FF2B5EF4-FFF2-40B4-BE49-F238E27FC236}">
                  <a16:creationId xmlns:a16="http://schemas.microsoft.com/office/drawing/2014/main" id="{F5E4C05D-124D-4C13-9898-7D4A12705AE8}"/>
                </a:ext>
              </a:extLst>
            </p:cNvPr>
            <p:cNvSpPr txBox="1"/>
            <p:nvPr/>
          </p:nvSpPr>
          <p:spPr>
            <a:xfrm>
              <a:off x="76200" y="38100"/>
              <a:ext cx="660400" cy="698500"/>
            </a:xfrm>
            <a:prstGeom prst="rect">
              <a:avLst/>
            </a:prstGeom>
            <a:grpFill/>
            <a:ln>
              <a:solidFill>
                <a:srgbClr val="9BBB59"/>
              </a:solidFill>
            </a:ln>
          </p:spPr>
          <p:txBody>
            <a:bodyPr lIns="50800" tIns="50800" rIns="50800" bIns="50800" rtlCol="0" anchor="ctr"/>
            <a:lstStyle/>
            <a:p>
              <a:pPr algn="ctr">
                <a:lnSpc>
                  <a:spcPts val="2659"/>
                </a:lnSpc>
                <a:spcBef>
                  <a:spcPct val="0"/>
                </a:spcBef>
              </a:pPr>
              <a:endParaRPr/>
            </a:p>
          </p:txBody>
        </p:sp>
      </p:grpSp>
      <p:sp>
        <p:nvSpPr>
          <p:cNvPr id="6" name="Rectangle 1">
            <a:extLst>
              <a:ext uri="{FF2B5EF4-FFF2-40B4-BE49-F238E27FC236}">
                <a16:creationId xmlns:a16="http://schemas.microsoft.com/office/drawing/2014/main" id="{2DBFBA67-4A64-456D-9A8A-0A708A778EF1}"/>
              </a:ext>
            </a:extLst>
          </p:cNvPr>
          <p:cNvSpPr>
            <a:spLocks noChangeArrowheads="1"/>
          </p:cNvSpPr>
          <p:nvPr/>
        </p:nvSpPr>
        <p:spPr bwMode="auto">
          <a:xfrm>
            <a:off x="3178981" y="16733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027CADE-B20E-4A8B-A0A8-52AECB236555}"/>
              </a:ext>
            </a:extLst>
          </p:cNvPr>
          <p:cNvSpPr txBox="1"/>
          <p:nvPr/>
        </p:nvSpPr>
        <p:spPr>
          <a:xfrm>
            <a:off x="2932999" y="5578911"/>
            <a:ext cx="10964197" cy="1077218"/>
          </a:xfrm>
          <a:prstGeom prst="rect">
            <a:avLst/>
          </a:prstGeom>
          <a:noFill/>
        </p:spPr>
        <p:txBody>
          <a:bodyPr wrap="square" lIns="91440" tIns="45720" rIns="91440" bIns="45720" rtlCol="0" anchor="t">
            <a:spAutoFit/>
          </a:bodyPr>
          <a:lstStyle/>
          <a:p>
            <a:pPr algn="ctr"/>
            <a:r>
              <a:rPr lang="en-US" sz="3200" b="0" i="0">
                <a:solidFill>
                  <a:srgbClr val="92D050"/>
                </a:solidFill>
                <a:effectLst/>
                <a:latin typeface="Poppins Bold"/>
                <a:cs typeface="Poppins Bold"/>
              </a:rPr>
              <a:t>Sustainable Greenhouse Management through Smart Technology Integration</a:t>
            </a:r>
            <a:endParaRPr lang="en-US"/>
          </a:p>
        </p:txBody>
      </p:sp>
      <p:sp>
        <p:nvSpPr>
          <p:cNvPr id="8" name="TextBox 7">
            <a:extLst>
              <a:ext uri="{FF2B5EF4-FFF2-40B4-BE49-F238E27FC236}">
                <a16:creationId xmlns:a16="http://schemas.microsoft.com/office/drawing/2014/main" id="{5B7853B7-9AD1-418E-AD1F-23D884F84048}"/>
              </a:ext>
            </a:extLst>
          </p:cNvPr>
          <p:cNvSpPr txBox="1"/>
          <p:nvPr/>
        </p:nvSpPr>
        <p:spPr>
          <a:xfrm>
            <a:off x="331703" y="8411703"/>
            <a:ext cx="2858946" cy="461665"/>
          </a:xfrm>
          <a:prstGeom prst="rect">
            <a:avLst/>
          </a:prstGeom>
          <a:noFill/>
        </p:spPr>
        <p:txBody>
          <a:bodyPr wrap="square" rtlCol="0">
            <a:spAutoFit/>
          </a:bodyPr>
          <a:lstStyle/>
          <a:p>
            <a:r>
              <a:rPr lang="en-US" sz="2400" b="0" i="0">
                <a:solidFill>
                  <a:srgbClr val="1C1C3D"/>
                </a:solidFill>
                <a:effectLst/>
              </a:rPr>
              <a:t>Project ID:</a:t>
            </a:r>
            <a:r>
              <a:rPr lang="en-US" sz="2400" b="1" i="0">
                <a:solidFill>
                  <a:srgbClr val="1C1C3D"/>
                </a:solidFill>
                <a:effectLst/>
              </a:rPr>
              <a:t>24-25j-250</a:t>
            </a:r>
            <a:endParaRPr lang="en-US" sz="2400"/>
          </a:p>
        </p:txBody>
      </p:sp>
      <p:grpSp>
        <p:nvGrpSpPr>
          <p:cNvPr id="9" name="Group 32">
            <a:extLst>
              <a:ext uri="{FF2B5EF4-FFF2-40B4-BE49-F238E27FC236}">
                <a16:creationId xmlns:a16="http://schemas.microsoft.com/office/drawing/2014/main" id="{596DF477-F258-47F2-ABB0-49B4D647D710}"/>
              </a:ext>
            </a:extLst>
          </p:cNvPr>
          <p:cNvGrpSpPr/>
          <p:nvPr/>
        </p:nvGrpSpPr>
        <p:grpSpPr>
          <a:xfrm>
            <a:off x="0" y="8997733"/>
            <a:ext cx="18288000" cy="1289268"/>
            <a:chOff x="0" y="-192881"/>
            <a:chExt cx="24416939" cy="999771"/>
          </a:xfrm>
        </p:grpSpPr>
        <p:grpSp>
          <p:nvGrpSpPr>
            <p:cNvPr id="10" name="Group 33">
              <a:extLst>
                <a:ext uri="{FF2B5EF4-FFF2-40B4-BE49-F238E27FC236}">
                  <a16:creationId xmlns:a16="http://schemas.microsoft.com/office/drawing/2014/main" id="{F51A3C14-7053-43D7-BD30-D2CEA3B527B2}"/>
                </a:ext>
              </a:extLst>
            </p:cNvPr>
            <p:cNvGrpSpPr/>
            <p:nvPr/>
          </p:nvGrpSpPr>
          <p:grpSpPr>
            <a:xfrm>
              <a:off x="0" y="-192881"/>
              <a:ext cx="24416939" cy="999771"/>
              <a:chOff x="0" y="-38100"/>
              <a:chExt cx="4823099" cy="197486"/>
            </a:xfrm>
          </p:grpSpPr>
          <p:sp>
            <p:nvSpPr>
              <p:cNvPr id="13" name="Freeform 34">
                <a:extLst>
                  <a:ext uri="{FF2B5EF4-FFF2-40B4-BE49-F238E27FC236}">
                    <a16:creationId xmlns:a16="http://schemas.microsoft.com/office/drawing/2014/main" id="{335B45CE-8A7A-42BD-8E90-22DE61922816}"/>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a:p>
            </p:txBody>
          </p:sp>
          <p:sp>
            <p:nvSpPr>
              <p:cNvPr id="14" name="TextBox 35">
                <a:extLst>
                  <a:ext uri="{FF2B5EF4-FFF2-40B4-BE49-F238E27FC236}">
                    <a16:creationId xmlns:a16="http://schemas.microsoft.com/office/drawing/2014/main" id="{F7B495F1-D394-4CAD-ABCA-1B1AC211ACF5}"/>
                  </a:ext>
                </a:extLst>
              </p:cNvPr>
              <p:cNvSpPr txBox="1"/>
              <p:nvPr/>
            </p:nvSpPr>
            <p:spPr>
              <a:xfrm>
                <a:off x="0" y="-38100"/>
                <a:ext cx="4823099" cy="197486"/>
              </a:xfrm>
              <a:prstGeom prst="rect">
                <a:avLst/>
              </a:prstGeom>
            </p:spPr>
            <p:txBody>
              <a:bodyPr lIns="50800" tIns="50800" rIns="50800" bIns="50800" rtlCol="0" anchor="ctr"/>
              <a:lstStyle/>
              <a:p>
                <a:pPr algn="ctr">
                  <a:lnSpc>
                    <a:spcPts val="2659"/>
                  </a:lnSpc>
                </a:pPr>
                <a:endParaRPr/>
              </a:p>
            </p:txBody>
          </p:sp>
        </p:grpSp>
        <p:sp>
          <p:nvSpPr>
            <p:cNvPr id="11" name="Freeform 36">
              <a:extLst>
                <a:ext uri="{FF2B5EF4-FFF2-40B4-BE49-F238E27FC236}">
                  <a16:creationId xmlns:a16="http://schemas.microsoft.com/office/drawing/2014/main" id="{A52D9F8F-C317-4AF5-B1D2-5A8D474AC4A8}"/>
                </a:ext>
              </a:extLst>
            </p:cNvPr>
            <p:cNvSpPr/>
            <p:nvPr/>
          </p:nvSpPr>
          <p:spPr>
            <a:xfrm>
              <a:off x="329789" y="70054"/>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a:p>
          </p:txBody>
        </p:sp>
      </p:grpSp>
      <p:pic>
        <p:nvPicPr>
          <p:cNvPr id="15" name="Picture 14">
            <a:extLst>
              <a:ext uri="{FF2B5EF4-FFF2-40B4-BE49-F238E27FC236}">
                <a16:creationId xmlns:a16="http://schemas.microsoft.com/office/drawing/2014/main" id="{D85C330A-FCF6-4ECF-A041-4EC6E5573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8086" y="4419172"/>
            <a:ext cx="4362588" cy="2908392"/>
          </a:xfrm>
          <a:prstGeom prst="rect">
            <a:avLst/>
          </a:prstGeom>
        </p:spPr>
      </p:pic>
      <p:pic>
        <p:nvPicPr>
          <p:cNvPr id="16" name="Picture 15">
            <a:extLst>
              <a:ext uri="{FF2B5EF4-FFF2-40B4-BE49-F238E27FC236}">
                <a16:creationId xmlns:a16="http://schemas.microsoft.com/office/drawing/2014/main" id="{842FAC4D-67E9-42D3-8F36-3B96077F3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3086" y="6857636"/>
            <a:ext cx="4938612" cy="2445097"/>
          </a:xfrm>
          <a:prstGeom prst="rect">
            <a:avLst/>
          </a:prstGeom>
        </p:spPr>
      </p:pic>
      <p:sp>
        <p:nvSpPr>
          <p:cNvPr id="17" name="Freeform 9">
            <a:extLst>
              <a:ext uri="{FF2B5EF4-FFF2-40B4-BE49-F238E27FC236}">
                <a16:creationId xmlns:a16="http://schemas.microsoft.com/office/drawing/2014/main" id="{F2738B7B-C5B2-4EBA-88CD-E66B0A434532}"/>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18" name="Freeform 8">
            <a:extLst>
              <a:ext uri="{FF2B5EF4-FFF2-40B4-BE49-F238E27FC236}">
                <a16:creationId xmlns:a16="http://schemas.microsoft.com/office/drawing/2014/main" id="{1F9E0679-53E5-4198-A363-7BDD3E8294CE}"/>
              </a:ext>
            </a:extLst>
          </p:cNvPr>
          <p:cNvSpPr/>
          <p:nvPr/>
        </p:nvSpPr>
        <p:spPr>
          <a:xfrm rot="16354772">
            <a:off x="651069" y="4995203"/>
            <a:ext cx="1441062" cy="188991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5"/>
            <a:stretch>
              <a:fillRect/>
            </a:stretch>
          </a:blipFill>
        </p:spPr>
        <p:txBody>
          <a:bodyPr/>
          <a:lstStyle/>
          <a:p>
            <a:endParaRPr lang="en-US"/>
          </a:p>
        </p:txBody>
      </p:sp>
      <p:sp>
        <p:nvSpPr>
          <p:cNvPr id="19" name="Freeform 14">
            <a:extLst>
              <a:ext uri="{FF2B5EF4-FFF2-40B4-BE49-F238E27FC236}">
                <a16:creationId xmlns:a16="http://schemas.microsoft.com/office/drawing/2014/main" id="{6BCBCDA3-93A7-434B-8FA8-ABFC8BF49434}"/>
              </a:ext>
            </a:extLst>
          </p:cNvPr>
          <p:cNvSpPr/>
          <p:nvPr/>
        </p:nvSpPr>
        <p:spPr>
          <a:xfrm rot="19528327" flipH="1">
            <a:off x="14867689" y="-96476"/>
            <a:ext cx="3553664" cy="3846998"/>
          </a:xfrm>
          <a:custGeom>
            <a:avLst/>
            <a:gdLst/>
            <a:ahLst/>
            <a:cxnLst/>
            <a:rect l="l" t="t" r="r" b="b"/>
            <a:pathLst>
              <a:path w="3553664" h="3846998">
                <a:moveTo>
                  <a:pt x="3553665" y="0"/>
                </a:moveTo>
                <a:lnTo>
                  <a:pt x="0" y="0"/>
                </a:lnTo>
                <a:lnTo>
                  <a:pt x="0" y="3846998"/>
                </a:lnTo>
                <a:lnTo>
                  <a:pt x="3553665" y="3846998"/>
                </a:lnTo>
                <a:lnTo>
                  <a:pt x="3553665" y="0"/>
                </a:lnTo>
                <a:close/>
              </a:path>
            </a:pathLst>
          </a:custGeom>
          <a:blipFill>
            <a:blip r:embed="rId6"/>
            <a:stretch>
              <a:fillRect/>
            </a:stretch>
          </a:blipFill>
        </p:spPr>
        <p:txBody>
          <a:bodyPr/>
          <a:lstStyle/>
          <a:p>
            <a:endParaRPr lang="en-US"/>
          </a:p>
        </p:txBody>
      </p:sp>
      <p:pic>
        <p:nvPicPr>
          <p:cNvPr id="21" name="Picture 20" descr="A green text with white background&#10;&#10;Description automatically generated">
            <a:extLst>
              <a:ext uri="{FF2B5EF4-FFF2-40B4-BE49-F238E27FC236}">
                <a16:creationId xmlns:a16="http://schemas.microsoft.com/office/drawing/2014/main" id="{BE370142-7C24-3EA5-DFC1-6E14A8A9A9D2}"/>
              </a:ext>
            </a:extLst>
          </p:cNvPr>
          <p:cNvPicPr>
            <a:picLocks noChangeAspect="1"/>
          </p:cNvPicPr>
          <p:nvPr/>
        </p:nvPicPr>
        <p:blipFill>
          <a:blip r:embed="rId7"/>
          <a:stretch>
            <a:fillRect/>
          </a:stretch>
        </p:blipFill>
        <p:spPr>
          <a:xfrm>
            <a:off x="3193838" y="2251943"/>
            <a:ext cx="9639299" cy="2895358"/>
          </a:xfrm>
          <a:prstGeom prst="rect">
            <a:avLst/>
          </a:prstGeom>
          <a:ln>
            <a:noFill/>
          </a:ln>
          <a:effectLst>
            <a:softEdge rad="112500"/>
          </a:effectLst>
        </p:spPr>
      </p:pic>
    </p:spTree>
    <p:extLst>
      <p:ext uri="{BB962C8B-B14F-4D97-AF65-F5344CB8AC3E}">
        <p14:creationId xmlns:p14="http://schemas.microsoft.com/office/powerpoint/2010/main" val="1152238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1571922" y="-599213"/>
            <a:ext cx="7931763" cy="11485425"/>
            <a:chOff x="0" y="0"/>
            <a:chExt cx="2089024" cy="3024968"/>
          </a:xfrm>
        </p:grpSpPr>
        <p:sp>
          <p:nvSpPr>
            <p:cNvPr id="3" name="Freeform 3"/>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4" name="TextBox 4"/>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3546489" y="522687"/>
            <a:ext cx="8457140" cy="872034"/>
          </a:xfrm>
          <a:prstGeom prst="rect">
            <a:avLst/>
          </a:prstGeom>
        </p:spPr>
        <p:txBody>
          <a:bodyPr wrap="square" lIns="0" tIns="0" rIns="0" bIns="0" rtlCol="0" anchor="t">
            <a:spAutoFit/>
          </a:bodyPr>
          <a:lstStyle/>
          <a:p>
            <a:pPr marL="0" lvl="0" indent="0" algn="l">
              <a:lnSpc>
                <a:spcPts val="6833"/>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Research Question?</a:t>
            </a:r>
          </a:p>
        </p:txBody>
      </p:sp>
      <p:sp>
        <p:nvSpPr>
          <p:cNvPr id="14" name="Freeform 14"/>
          <p:cNvSpPr/>
          <p:nvPr/>
        </p:nvSpPr>
        <p:spPr>
          <a:xfrm>
            <a:off x="239685" y="-528387"/>
            <a:ext cx="1874613" cy="2115219"/>
          </a:xfrm>
          <a:custGeom>
            <a:avLst/>
            <a:gdLst/>
            <a:ahLst/>
            <a:cxnLst/>
            <a:rect l="l" t="t" r="r" b="b"/>
            <a:pathLst>
              <a:path w="1874613" h="2115219">
                <a:moveTo>
                  <a:pt x="0" y="0"/>
                </a:moveTo>
                <a:lnTo>
                  <a:pt x="1874612" y="0"/>
                </a:lnTo>
                <a:lnTo>
                  <a:pt x="1874612" y="2115219"/>
                </a:lnTo>
                <a:lnTo>
                  <a:pt x="0" y="2115219"/>
                </a:lnTo>
                <a:lnTo>
                  <a:pt x="0" y="0"/>
                </a:lnTo>
                <a:close/>
              </a:path>
            </a:pathLst>
          </a:custGeom>
          <a:blipFill>
            <a:blip r:embed="rId2"/>
            <a:stretch>
              <a:fillRect/>
            </a:stretch>
          </a:blipFill>
        </p:spPr>
        <p:txBody>
          <a:bodyPr/>
          <a:lstStyle/>
          <a:p>
            <a:endParaRPr lang="en-US"/>
          </a:p>
        </p:txBody>
      </p:sp>
      <p:sp>
        <p:nvSpPr>
          <p:cNvPr id="16" name="Freeform 16"/>
          <p:cNvSpPr/>
          <p:nvPr/>
        </p:nvSpPr>
        <p:spPr>
          <a:xfrm rot="820805">
            <a:off x="-4868796" y="5853956"/>
            <a:ext cx="3553664" cy="3846998"/>
          </a:xfrm>
          <a:custGeom>
            <a:avLst/>
            <a:gdLst/>
            <a:ahLst/>
            <a:cxnLst/>
            <a:rect l="l" t="t" r="r" b="b"/>
            <a:pathLst>
              <a:path w="3553664" h="3846998">
                <a:moveTo>
                  <a:pt x="0" y="0"/>
                </a:moveTo>
                <a:lnTo>
                  <a:pt x="3553664" y="0"/>
                </a:lnTo>
                <a:lnTo>
                  <a:pt x="3553664" y="3846997"/>
                </a:lnTo>
                <a:lnTo>
                  <a:pt x="0" y="3846997"/>
                </a:lnTo>
                <a:lnTo>
                  <a:pt x="0" y="0"/>
                </a:lnTo>
                <a:close/>
              </a:path>
            </a:pathLst>
          </a:custGeom>
          <a:blipFill>
            <a:blip r:embed="rId3"/>
            <a:stretch>
              <a:fillRect/>
            </a:stretch>
          </a:blipFill>
        </p:spPr>
        <p:txBody>
          <a:bodyPr/>
          <a:lstStyle/>
          <a:p>
            <a:endParaRPr lang="en-US"/>
          </a:p>
        </p:txBody>
      </p:sp>
      <p:grpSp>
        <p:nvGrpSpPr>
          <p:cNvPr id="23" name="Group 33">
            <a:extLst>
              <a:ext uri="{FF2B5EF4-FFF2-40B4-BE49-F238E27FC236}">
                <a16:creationId xmlns:a16="http://schemas.microsoft.com/office/drawing/2014/main" id="{28143EB1-7842-4D8C-B4B4-90F0EA0F6DD7}"/>
              </a:ext>
            </a:extLst>
          </p:cNvPr>
          <p:cNvGrpSpPr/>
          <p:nvPr/>
        </p:nvGrpSpPr>
        <p:grpSpPr>
          <a:xfrm>
            <a:off x="2" y="9379249"/>
            <a:ext cx="18288000" cy="907751"/>
            <a:chOff x="0" y="0"/>
            <a:chExt cx="4823099" cy="159386"/>
          </a:xfrm>
        </p:grpSpPr>
        <p:sp>
          <p:nvSpPr>
            <p:cNvPr id="25" name="Freeform 34">
              <a:extLst>
                <a:ext uri="{FF2B5EF4-FFF2-40B4-BE49-F238E27FC236}">
                  <a16:creationId xmlns:a16="http://schemas.microsoft.com/office/drawing/2014/main" id="{F26DF52A-72B4-4D20-9B85-8D937DE6219C}"/>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6" name="TextBox 35">
              <a:extLst>
                <a:ext uri="{FF2B5EF4-FFF2-40B4-BE49-F238E27FC236}">
                  <a16:creationId xmlns:a16="http://schemas.microsoft.com/office/drawing/2014/main" id="{8BD50721-F7F9-4997-82F2-28B9918DBA2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4" name="Freeform 36">
            <a:extLst>
              <a:ext uri="{FF2B5EF4-FFF2-40B4-BE49-F238E27FC236}">
                <a16:creationId xmlns:a16="http://schemas.microsoft.com/office/drawing/2014/main" id="{D368B415-82BE-4681-8B85-6729A6AF9E87}"/>
              </a:ext>
            </a:extLst>
          </p:cNvPr>
          <p:cNvSpPr/>
          <p:nvPr/>
        </p:nvSpPr>
        <p:spPr>
          <a:xfrm>
            <a:off x="247010" y="9458059"/>
            <a:ext cx="2706447" cy="778705"/>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nvGrpSpPr>
          <p:cNvPr id="28" name="Group 13">
            <a:extLst>
              <a:ext uri="{FF2B5EF4-FFF2-40B4-BE49-F238E27FC236}">
                <a16:creationId xmlns:a16="http://schemas.microsoft.com/office/drawing/2014/main" id="{A007898E-C3B0-4377-804A-0DCB4D549955}"/>
              </a:ext>
            </a:extLst>
          </p:cNvPr>
          <p:cNvGrpSpPr/>
          <p:nvPr/>
        </p:nvGrpSpPr>
        <p:grpSpPr>
          <a:xfrm>
            <a:off x="596435" y="2466944"/>
            <a:ext cx="677751" cy="677751"/>
            <a:chOff x="0" y="0"/>
            <a:chExt cx="812800" cy="812800"/>
          </a:xfrm>
        </p:grpSpPr>
        <p:sp>
          <p:nvSpPr>
            <p:cNvPr id="29" name="Freeform 14">
              <a:extLst>
                <a:ext uri="{FF2B5EF4-FFF2-40B4-BE49-F238E27FC236}">
                  <a16:creationId xmlns:a16="http://schemas.microsoft.com/office/drawing/2014/main" id="{9126D91A-70F4-4A9E-A2AB-B0EE9857006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0" name="TextBox 15">
              <a:extLst>
                <a:ext uri="{FF2B5EF4-FFF2-40B4-BE49-F238E27FC236}">
                  <a16:creationId xmlns:a16="http://schemas.microsoft.com/office/drawing/2014/main" id="{0976ACA3-A177-42A2-90D7-3B12B660DE4D}"/>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17">
            <a:extLst>
              <a:ext uri="{FF2B5EF4-FFF2-40B4-BE49-F238E27FC236}">
                <a16:creationId xmlns:a16="http://schemas.microsoft.com/office/drawing/2014/main" id="{5D277F02-DA96-4ABE-83F4-C2B3BAB61722}"/>
              </a:ext>
            </a:extLst>
          </p:cNvPr>
          <p:cNvSpPr txBox="1"/>
          <p:nvPr/>
        </p:nvSpPr>
        <p:spPr>
          <a:xfrm>
            <a:off x="687255" y="264294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4" name="Group 19">
            <a:extLst>
              <a:ext uri="{FF2B5EF4-FFF2-40B4-BE49-F238E27FC236}">
                <a16:creationId xmlns:a16="http://schemas.microsoft.com/office/drawing/2014/main" id="{FD8FB036-437A-4135-A18D-AC4EA1DE1ED9}"/>
              </a:ext>
            </a:extLst>
          </p:cNvPr>
          <p:cNvGrpSpPr/>
          <p:nvPr/>
        </p:nvGrpSpPr>
        <p:grpSpPr>
          <a:xfrm>
            <a:off x="596435" y="4819188"/>
            <a:ext cx="677751" cy="677751"/>
            <a:chOff x="0" y="0"/>
            <a:chExt cx="812800" cy="812800"/>
          </a:xfrm>
        </p:grpSpPr>
        <p:sp>
          <p:nvSpPr>
            <p:cNvPr id="35" name="Freeform 20">
              <a:extLst>
                <a:ext uri="{FF2B5EF4-FFF2-40B4-BE49-F238E27FC236}">
                  <a16:creationId xmlns:a16="http://schemas.microsoft.com/office/drawing/2014/main" id="{69C44382-A432-4342-BE89-5D782A2EBCD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6" name="TextBox 21">
              <a:extLst>
                <a:ext uri="{FF2B5EF4-FFF2-40B4-BE49-F238E27FC236}">
                  <a16:creationId xmlns:a16="http://schemas.microsoft.com/office/drawing/2014/main" id="{E2489A68-4608-4186-92DF-3A69F65A26D7}"/>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8" name="TextBox 23">
            <a:extLst>
              <a:ext uri="{FF2B5EF4-FFF2-40B4-BE49-F238E27FC236}">
                <a16:creationId xmlns:a16="http://schemas.microsoft.com/office/drawing/2014/main" id="{F83B9348-CB2F-46E7-86A7-01C86155D649}"/>
              </a:ext>
            </a:extLst>
          </p:cNvPr>
          <p:cNvSpPr txBox="1"/>
          <p:nvPr/>
        </p:nvSpPr>
        <p:spPr>
          <a:xfrm>
            <a:off x="687255" y="499518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40" name="Group 25">
            <a:extLst>
              <a:ext uri="{FF2B5EF4-FFF2-40B4-BE49-F238E27FC236}">
                <a16:creationId xmlns:a16="http://schemas.microsoft.com/office/drawing/2014/main" id="{C4EC1FE6-B2ED-4C90-81C2-8FDE9A33F894}"/>
              </a:ext>
            </a:extLst>
          </p:cNvPr>
          <p:cNvGrpSpPr/>
          <p:nvPr/>
        </p:nvGrpSpPr>
        <p:grpSpPr>
          <a:xfrm>
            <a:off x="596435" y="6978766"/>
            <a:ext cx="677751" cy="677751"/>
            <a:chOff x="0" y="0"/>
            <a:chExt cx="812800" cy="812800"/>
          </a:xfrm>
        </p:grpSpPr>
        <p:sp>
          <p:nvSpPr>
            <p:cNvPr id="41" name="Freeform 26">
              <a:extLst>
                <a:ext uri="{FF2B5EF4-FFF2-40B4-BE49-F238E27FC236}">
                  <a16:creationId xmlns:a16="http://schemas.microsoft.com/office/drawing/2014/main" id="{EE149C74-D5C1-41E4-AF95-8C61EED01F2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42" name="TextBox 27">
              <a:extLst>
                <a:ext uri="{FF2B5EF4-FFF2-40B4-BE49-F238E27FC236}">
                  <a16:creationId xmlns:a16="http://schemas.microsoft.com/office/drawing/2014/main" id="{B67576FE-B9DF-4F20-8295-1EED75999E44}"/>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4" name="TextBox 29">
            <a:extLst>
              <a:ext uri="{FF2B5EF4-FFF2-40B4-BE49-F238E27FC236}">
                <a16:creationId xmlns:a16="http://schemas.microsoft.com/office/drawing/2014/main" id="{69ECB5AB-E77F-4BC4-AD45-C0B0FE81E583}"/>
              </a:ext>
            </a:extLst>
          </p:cNvPr>
          <p:cNvSpPr txBox="1"/>
          <p:nvPr/>
        </p:nvSpPr>
        <p:spPr>
          <a:xfrm>
            <a:off x="646842" y="719872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46" name="Rectangle 5">
            <a:extLst>
              <a:ext uri="{FF2B5EF4-FFF2-40B4-BE49-F238E27FC236}">
                <a16:creationId xmlns:a16="http://schemas.microsoft.com/office/drawing/2014/main" id="{79FE5D42-8086-4BC1-A367-92A8B8473B1F}"/>
              </a:ext>
            </a:extLst>
          </p:cNvPr>
          <p:cNvSpPr>
            <a:spLocks noChangeArrowheads="1"/>
          </p:cNvSpPr>
          <p:nvPr/>
        </p:nvSpPr>
        <p:spPr bwMode="auto">
          <a:xfrm>
            <a:off x="1476702" y="2569743"/>
            <a:ext cx="10493600" cy="160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a:ea typeface="+mn-lt"/>
                <a:cs typeface="+mn-lt"/>
              </a:rPr>
              <a:t>How can deep learning improve the accuracy of detecting tomato diseases and determining their severity?</a:t>
            </a:r>
            <a:endParaRPr lang="en-US">
              <a:ea typeface="+mn-lt"/>
              <a:cs typeface="+mn-lt"/>
            </a:endParaRPr>
          </a:p>
          <a:p>
            <a:pPr marL="285750" indent="-285750">
              <a:buFont typeface="Arial"/>
              <a:buChar char="•"/>
            </a:pPr>
            <a:endParaRPr lang="en-US"/>
          </a:p>
          <a:p>
            <a:pPr marL="0" marR="0" lvl="0" indent="0" algn="l" defTabSz="914400">
              <a:lnSpc>
                <a:spcPct val="150000"/>
              </a:lnSpc>
              <a:spcBef>
                <a:spcPct val="0"/>
              </a:spcBef>
              <a:spcAft>
                <a:spcPct val="0"/>
              </a:spcAft>
              <a:buClrTx/>
              <a:buSzTx/>
              <a:buFontTx/>
              <a:buNone/>
              <a:tabLst/>
            </a:pPr>
            <a:endParaRPr lang="en-US" sz="2400" b="0" i="0" u="none" strike="noStrike" cap="none" normalizeH="0" baseline="0">
              <a:ln>
                <a:noFill/>
              </a:ln>
              <a:solidFill>
                <a:schemeClr val="tx1"/>
              </a:solidFill>
              <a:effectLst/>
              <a:latin typeface="Calibri"/>
              <a:ea typeface="Calibri"/>
              <a:cs typeface="Calibri"/>
            </a:endParaRPr>
          </a:p>
        </p:txBody>
      </p:sp>
      <p:sp>
        <p:nvSpPr>
          <p:cNvPr id="47" name="Rectangle 5">
            <a:extLst>
              <a:ext uri="{FF2B5EF4-FFF2-40B4-BE49-F238E27FC236}">
                <a16:creationId xmlns:a16="http://schemas.microsoft.com/office/drawing/2014/main" id="{DF1C848F-4AA2-4EAA-AC19-9A52F13A0564}"/>
              </a:ext>
            </a:extLst>
          </p:cNvPr>
          <p:cNvSpPr>
            <a:spLocks noChangeArrowheads="1"/>
          </p:cNvSpPr>
          <p:nvPr/>
        </p:nvSpPr>
        <p:spPr bwMode="auto">
          <a:xfrm>
            <a:off x="1469177" y="4571476"/>
            <a:ext cx="10493600" cy="114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How does automating disease severity classification help in making faster and better decisions for tomato crop management?</a:t>
            </a:r>
            <a:endParaRPr lang="en-US">
              <a:ea typeface="+mn-lt"/>
              <a:cs typeface="+mn-lt"/>
            </a:endParaRPr>
          </a:p>
        </p:txBody>
      </p:sp>
      <p:sp>
        <p:nvSpPr>
          <p:cNvPr id="48" name="Rectangle 5">
            <a:extLst>
              <a:ext uri="{FF2B5EF4-FFF2-40B4-BE49-F238E27FC236}">
                <a16:creationId xmlns:a16="http://schemas.microsoft.com/office/drawing/2014/main" id="{FBDF5C5F-346A-420C-9B0B-F4990A6F1D08}"/>
              </a:ext>
            </a:extLst>
          </p:cNvPr>
          <p:cNvSpPr>
            <a:spLocks noChangeArrowheads="1"/>
          </p:cNvSpPr>
          <p:nvPr/>
        </p:nvSpPr>
        <p:spPr bwMode="auto">
          <a:xfrm>
            <a:off x="1496572" y="6774194"/>
            <a:ext cx="10493600" cy="114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How can severity-based recommendations improve the treatment and control of tomato diseases?</a:t>
            </a:r>
            <a:endParaRPr lang="en-US">
              <a:ea typeface="+mn-lt"/>
              <a:cs typeface="+mn-lt"/>
            </a:endParaRPr>
          </a:p>
        </p:txBody>
      </p:sp>
      <p:sp>
        <p:nvSpPr>
          <p:cNvPr id="31" name="TextBox 16">
            <a:extLst>
              <a:ext uri="{FF2B5EF4-FFF2-40B4-BE49-F238E27FC236}">
                <a16:creationId xmlns:a16="http://schemas.microsoft.com/office/drawing/2014/main" id="{1B9AF33A-C359-BAA3-3E3F-70C1A0DA9C49}"/>
              </a:ext>
            </a:extLst>
          </p:cNvPr>
          <p:cNvSpPr txBox="1"/>
          <p:nvPr/>
        </p:nvSpPr>
        <p:spPr>
          <a:xfrm>
            <a:off x="3104000" y="9504398"/>
            <a:ext cx="12136515" cy="618311"/>
          </a:xfrm>
          <a:prstGeom prst="rect">
            <a:avLst/>
          </a:prstGeom>
        </p:spPr>
        <p:txBody>
          <a:bodyPr wrap="square"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1" name="TextBox 10">
            <a:extLst>
              <a:ext uri="{FF2B5EF4-FFF2-40B4-BE49-F238E27FC236}">
                <a16:creationId xmlns:a16="http://schemas.microsoft.com/office/drawing/2014/main" id="{3BC72C12-90A2-1450-861F-FDA831B54434}"/>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10</a:t>
            </a:r>
            <a:endParaRPr lang="en-US"/>
          </a:p>
          <a:p>
            <a:endParaRPr lang="en-US" sz="2400" b="1">
              <a:solidFill>
                <a:srgbClr val="1C1C3D"/>
              </a:solidFill>
              <a:ea typeface="Calibri"/>
              <a:cs typeface="Calibri"/>
            </a:endParaRPr>
          </a:p>
        </p:txBody>
      </p:sp>
      <p:pic>
        <p:nvPicPr>
          <p:cNvPr id="7" name="Picture 6" descr="A close-up of a leaf&#10;&#10;Description automatically generated">
            <a:extLst>
              <a:ext uri="{FF2B5EF4-FFF2-40B4-BE49-F238E27FC236}">
                <a16:creationId xmlns:a16="http://schemas.microsoft.com/office/drawing/2014/main" id="{992FEE8A-34F7-C2F2-0E88-A9AE295B93FE}"/>
              </a:ext>
            </a:extLst>
          </p:cNvPr>
          <p:cNvPicPr>
            <a:picLocks noChangeAspect="1"/>
          </p:cNvPicPr>
          <p:nvPr/>
        </p:nvPicPr>
        <p:blipFill>
          <a:blip r:embed="rId5"/>
          <a:stretch>
            <a:fillRect/>
          </a:stretch>
        </p:blipFill>
        <p:spPr>
          <a:xfrm>
            <a:off x="13439003" y="6774078"/>
            <a:ext cx="2438400" cy="2438400"/>
          </a:xfrm>
          <a:prstGeom prst="rect">
            <a:avLst/>
          </a:prstGeom>
        </p:spPr>
      </p:pic>
      <p:pic>
        <p:nvPicPr>
          <p:cNvPr id="8" name="Picture 7" descr="A close-up of a leaf&#10;&#10;Description automatically generated">
            <a:extLst>
              <a:ext uri="{FF2B5EF4-FFF2-40B4-BE49-F238E27FC236}">
                <a16:creationId xmlns:a16="http://schemas.microsoft.com/office/drawing/2014/main" id="{37E2E409-EA9E-5397-A778-B5138F7DBCE1}"/>
              </a:ext>
            </a:extLst>
          </p:cNvPr>
          <p:cNvPicPr>
            <a:picLocks noChangeAspect="1"/>
          </p:cNvPicPr>
          <p:nvPr/>
        </p:nvPicPr>
        <p:blipFill>
          <a:blip r:embed="rId6"/>
          <a:stretch>
            <a:fillRect/>
          </a:stretch>
        </p:blipFill>
        <p:spPr>
          <a:xfrm>
            <a:off x="11709056" y="364010"/>
            <a:ext cx="2438400" cy="2438400"/>
          </a:xfrm>
          <a:prstGeom prst="rect">
            <a:avLst/>
          </a:prstGeom>
        </p:spPr>
      </p:pic>
      <p:pic>
        <p:nvPicPr>
          <p:cNvPr id="12" name="Picture 11" descr="A close-up of a green and yellow leaf&#10;&#10;Description automatically generated">
            <a:extLst>
              <a:ext uri="{FF2B5EF4-FFF2-40B4-BE49-F238E27FC236}">
                <a16:creationId xmlns:a16="http://schemas.microsoft.com/office/drawing/2014/main" id="{733747C3-F6AD-4CA3-8D5B-F9CBEF6787C5}"/>
              </a:ext>
            </a:extLst>
          </p:cNvPr>
          <p:cNvPicPr>
            <a:picLocks noChangeAspect="1"/>
          </p:cNvPicPr>
          <p:nvPr/>
        </p:nvPicPr>
        <p:blipFill>
          <a:blip r:embed="rId7"/>
          <a:stretch>
            <a:fillRect/>
          </a:stretch>
        </p:blipFill>
        <p:spPr>
          <a:xfrm>
            <a:off x="13122360" y="2468520"/>
            <a:ext cx="2438400" cy="2438400"/>
          </a:xfrm>
          <a:prstGeom prst="rect">
            <a:avLst/>
          </a:prstGeom>
        </p:spPr>
      </p:pic>
      <p:pic>
        <p:nvPicPr>
          <p:cNvPr id="13" name="Picture 12" descr="A green and yellow leaf&#10;&#10;Description automatically generated">
            <a:extLst>
              <a:ext uri="{FF2B5EF4-FFF2-40B4-BE49-F238E27FC236}">
                <a16:creationId xmlns:a16="http://schemas.microsoft.com/office/drawing/2014/main" id="{630286E7-4A4E-C478-D2AE-018346B341B8}"/>
              </a:ext>
            </a:extLst>
          </p:cNvPr>
          <p:cNvPicPr>
            <a:picLocks noChangeAspect="1"/>
          </p:cNvPicPr>
          <p:nvPr/>
        </p:nvPicPr>
        <p:blipFill>
          <a:blip r:embed="rId8"/>
          <a:stretch>
            <a:fillRect/>
          </a:stretch>
        </p:blipFill>
        <p:spPr>
          <a:xfrm>
            <a:off x="11709056" y="4538277"/>
            <a:ext cx="2438400" cy="2438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4" name="TextBox 4"/>
          <p:cNvSpPr txBox="1"/>
          <p:nvPr/>
        </p:nvSpPr>
        <p:spPr>
          <a:xfrm>
            <a:off x="2922069" y="1531033"/>
            <a:ext cx="10784031" cy="944307"/>
          </a:xfrm>
          <a:prstGeom prst="rect">
            <a:avLst/>
          </a:prstGeom>
          <a:solidFill>
            <a:schemeClr val="bg1"/>
          </a:solidFill>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Objectives</a:t>
            </a:r>
          </a:p>
        </p:txBody>
      </p:sp>
      <p:sp>
        <p:nvSpPr>
          <p:cNvPr id="6" name="Freeform 6"/>
          <p:cNvSpPr/>
          <p:nvPr/>
        </p:nvSpPr>
        <p:spPr>
          <a:xfrm>
            <a:off x="16002000" y="460328"/>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2"/>
            <a:stretch>
              <a:fillRect/>
            </a:stretch>
          </a:blipFill>
        </p:spPr>
        <p:txBody>
          <a:bodyPr/>
          <a:lstStyle/>
          <a:p>
            <a:endParaRPr lang="en-US"/>
          </a:p>
        </p:txBody>
      </p:sp>
      <p:sp>
        <p:nvSpPr>
          <p:cNvPr id="10" name="Freeform 10"/>
          <p:cNvSpPr/>
          <p:nvPr/>
        </p:nvSpPr>
        <p:spPr>
          <a:xfrm flipH="1">
            <a:off x="0" y="7498946"/>
            <a:ext cx="1874613" cy="2115219"/>
          </a:xfrm>
          <a:custGeom>
            <a:avLst/>
            <a:gdLst/>
            <a:ahLst/>
            <a:cxnLst/>
            <a:rect l="l" t="t" r="r" b="b"/>
            <a:pathLst>
              <a:path w="1874613" h="2115219">
                <a:moveTo>
                  <a:pt x="1874613" y="0"/>
                </a:moveTo>
                <a:lnTo>
                  <a:pt x="0" y="0"/>
                </a:lnTo>
                <a:lnTo>
                  <a:pt x="0" y="2115218"/>
                </a:lnTo>
                <a:lnTo>
                  <a:pt x="1874613" y="2115218"/>
                </a:lnTo>
                <a:lnTo>
                  <a:pt x="1874613" y="0"/>
                </a:lnTo>
                <a:close/>
              </a:path>
            </a:pathLst>
          </a:custGeom>
          <a:blipFill>
            <a:blip r:embed="rId2"/>
            <a:stretch>
              <a:fillRect/>
            </a:stretch>
          </a:blipFill>
        </p:spPr>
        <p:txBody>
          <a:bodyPr/>
          <a:lstStyle/>
          <a:p>
            <a:endParaRPr lang="en-US"/>
          </a:p>
        </p:txBody>
      </p:sp>
      <p:sp>
        <p:nvSpPr>
          <p:cNvPr id="23" name="Rectangle 22">
            <a:extLst>
              <a:ext uri="{FF2B5EF4-FFF2-40B4-BE49-F238E27FC236}">
                <a16:creationId xmlns:a16="http://schemas.microsoft.com/office/drawing/2014/main" id="{6647DF17-AD2B-47A7-8F2E-5744A3B202F6}"/>
              </a:ext>
            </a:extLst>
          </p:cNvPr>
          <p:cNvSpPr/>
          <p:nvPr/>
        </p:nvSpPr>
        <p:spPr>
          <a:xfrm>
            <a:off x="2698637" y="2884413"/>
            <a:ext cx="1120140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3105855" y="3551385"/>
            <a:ext cx="10359332" cy="1723549"/>
          </a:xfrm>
          <a:prstGeom prst="rect">
            <a:avLst/>
          </a:prstGeom>
        </p:spPr>
        <p:txBody>
          <a:bodyPr wrap="square" lIns="0" tIns="0" rIns="0" bIns="0" rtlCol="0" anchor="t">
            <a:spAutoFit/>
          </a:bodyPr>
          <a:lstStyle/>
          <a:p>
            <a:pPr algn="ctr"/>
            <a:r>
              <a:rPr lang="en-US" sz="2800">
                <a:latin typeface="Montserrat Classic"/>
                <a:cs typeface="Montserrat Classic"/>
              </a:rPr>
              <a:t>To develop and implement a deep learning-based system for the automated detection and severity classification of tomato diseases and provide actionable recommendations to improve crop health and yield.</a:t>
            </a:r>
          </a:p>
        </p:txBody>
      </p:sp>
      <p:pic>
        <p:nvPicPr>
          <p:cNvPr id="28" name="Picture 36">
            <a:extLst>
              <a:ext uri="{FF2B5EF4-FFF2-40B4-BE49-F238E27FC236}">
                <a16:creationId xmlns:a16="http://schemas.microsoft.com/office/drawing/2014/main" id="{A63CDDBC-D65F-4190-A792-72152FB359A5}"/>
              </a:ext>
            </a:extLst>
          </p:cNvPr>
          <p:cNvPicPr>
            <a:picLocks noChangeAspect="1"/>
          </p:cNvPicPr>
          <p:nvPr/>
        </p:nvPicPr>
        <p:blipFill>
          <a:blip r:embed="rId3"/>
          <a:srcRect t="16687" b="16687"/>
          <a:stretch>
            <a:fillRect/>
          </a:stretch>
        </p:blipFill>
        <p:spPr>
          <a:xfrm>
            <a:off x="14187895" y="2402663"/>
            <a:ext cx="2733403" cy="2733403"/>
          </a:xfrm>
          <a:prstGeom prst="rect">
            <a:avLst/>
          </a:prstGeom>
        </p:spPr>
      </p:pic>
      <p:grpSp>
        <p:nvGrpSpPr>
          <p:cNvPr id="29" name="Group 5">
            <a:extLst>
              <a:ext uri="{FF2B5EF4-FFF2-40B4-BE49-F238E27FC236}">
                <a16:creationId xmlns:a16="http://schemas.microsoft.com/office/drawing/2014/main" id="{97126899-3AAC-44F4-ABC2-D460131697A3}"/>
              </a:ext>
            </a:extLst>
          </p:cNvPr>
          <p:cNvGrpSpPr/>
          <p:nvPr/>
        </p:nvGrpSpPr>
        <p:grpSpPr>
          <a:xfrm>
            <a:off x="15450182" y="7835453"/>
            <a:ext cx="4593419" cy="4523268"/>
            <a:chOff x="0" y="0"/>
            <a:chExt cx="812800" cy="812800"/>
          </a:xfrm>
          <a:noFill/>
        </p:grpSpPr>
        <p:sp>
          <p:nvSpPr>
            <p:cNvPr id="30" name="Freeform 6">
              <a:extLst>
                <a:ext uri="{FF2B5EF4-FFF2-40B4-BE49-F238E27FC236}">
                  <a16:creationId xmlns:a16="http://schemas.microsoft.com/office/drawing/2014/main" id="{5321F2CE-05CA-40C2-8F7F-17DD9FF686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1" name="TextBox 7">
              <a:extLst>
                <a:ext uri="{FF2B5EF4-FFF2-40B4-BE49-F238E27FC236}">
                  <a16:creationId xmlns:a16="http://schemas.microsoft.com/office/drawing/2014/main" id="{ABCBC58E-2B42-4609-B01B-4A414E31D2E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26" name="Group 28">
            <a:extLst>
              <a:ext uri="{FF2B5EF4-FFF2-40B4-BE49-F238E27FC236}">
                <a16:creationId xmlns:a16="http://schemas.microsoft.com/office/drawing/2014/main" id="{9D5F305A-EAD1-4EDC-9552-8A710AECEE4C}"/>
              </a:ext>
            </a:extLst>
          </p:cNvPr>
          <p:cNvGrpSpPr/>
          <p:nvPr/>
        </p:nvGrpSpPr>
        <p:grpSpPr>
          <a:xfrm>
            <a:off x="15554597" y="5274934"/>
            <a:ext cx="2733403" cy="2733403"/>
            <a:chOff x="0" y="0"/>
            <a:chExt cx="3644537" cy="3644537"/>
          </a:xfrm>
        </p:grpSpPr>
        <p:pic>
          <p:nvPicPr>
            <p:cNvPr id="27" name="Picture 29">
              <a:extLst>
                <a:ext uri="{FF2B5EF4-FFF2-40B4-BE49-F238E27FC236}">
                  <a16:creationId xmlns:a16="http://schemas.microsoft.com/office/drawing/2014/main" id="{0053D638-758E-48B2-BF13-0FB50F04FBB4}"/>
                </a:ext>
              </a:extLst>
            </p:cNvPr>
            <p:cNvPicPr>
              <a:picLocks noChangeAspect="1"/>
            </p:cNvPicPr>
            <p:nvPr/>
          </p:nvPicPr>
          <p:blipFill>
            <a:blip r:embed="rId4"/>
            <a:srcRect l="29153" r="4221"/>
            <a:stretch>
              <a:fillRect/>
            </a:stretch>
          </p:blipFill>
          <p:spPr>
            <a:xfrm>
              <a:off x="0" y="0"/>
              <a:ext cx="3644537" cy="3644537"/>
            </a:xfrm>
            <a:prstGeom prst="rect">
              <a:avLst/>
            </a:prstGeom>
          </p:spPr>
        </p:pic>
      </p:grpSp>
      <p:grpSp>
        <p:nvGrpSpPr>
          <p:cNvPr id="24" name="Group 14">
            <a:extLst>
              <a:ext uri="{FF2B5EF4-FFF2-40B4-BE49-F238E27FC236}">
                <a16:creationId xmlns:a16="http://schemas.microsoft.com/office/drawing/2014/main" id="{0C3C084A-CAB2-48AB-9DEA-C858E99FD274}"/>
              </a:ext>
            </a:extLst>
          </p:cNvPr>
          <p:cNvGrpSpPr/>
          <p:nvPr/>
        </p:nvGrpSpPr>
        <p:grpSpPr>
          <a:xfrm>
            <a:off x="12658997" y="6639393"/>
            <a:ext cx="2733403" cy="2733403"/>
            <a:chOff x="0" y="0"/>
            <a:chExt cx="3644537" cy="3644537"/>
          </a:xfrm>
        </p:grpSpPr>
        <p:pic>
          <p:nvPicPr>
            <p:cNvPr id="25" name="Picture 15">
              <a:extLst>
                <a:ext uri="{FF2B5EF4-FFF2-40B4-BE49-F238E27FC236}">
                  <a16:creationId xmlns:a16="http://schemas.microsoft.com/office/drawing/2014/main" id="{02019A82-6443-43AA-B410-A2103730C713}"/>
                </a:ext>
              </a:extLst>
            </p:cNvPr>
            <p:cNvPicPr>
              <a:picLocks noChangeAspect="1"/>
            </p:cNvPicPr>
            <p:nvPr/>
          </p:nvPicPr>
          <p:blipFill>
            <a:blip r:embed="rId5"/>
            <a:srcRect l="16687" r="16687"/>
            <a:stretch>
              <a:fillRect/>
            </a:stretch>
          </p:blipFill>
          <p:spPr>
            <a:xfrm>
              <a:off x="0" y="0"/>
              <a:ext cx="3644537" cy="3644537"/>
            </a:xfrm>
            <a:prstGeom prst="rect">
              <a:avLst/>
            </a:prstGeom>
          </p:spPr>
        </p:pic>
      </p:grpSp>
      <p:grpSp>
        <p:nvGrpSpPr>
          <p:cNvPr id="32" name="Group 5">
            <a:extLst>
              <a:ext uri="{FF2B5EF4-FFF2-40B4-BE49-F238E27FC236}">
                <a16:creationId xmlns:a16="http://schemas.microsoft.com/office/drawing/2014/main" id="{B0FB8E4E-2AEC-47A5-A078-FE8CB7FA5456}"/>
              </a:ext>
            </a:extLst>
          </p:cNvPr>
          <p:cNvGrpSpPr/>
          <p:nvPr/>
        </p:nvGrpSpPr>
        <p:grpSpPr>
          <a:xfrm>
            <a:off x="-1676401" y="-1638300"/>
            <a:ext cx="4593419" cy="4523268"/>
            <a:chOff x="0" y="0"/>
            <a:chExt cx="812800" cy="812800"/>
          </a:xfrm>
          <a:noFill/>
        </p:grpSpPr>
        <p:sp>
          <p:nvSpPr>
            <p:cNvPr id="33" name="Freeform 6">
              <a:extLst>
                <a:ext uri="{FF2B5EF4-FFF2-40B4-BE49-F238E27FC236}">
                  <a16:creationId xmlns:a16="http://schemas.microsoft.com/office/drawing/2014/main" id="{0ACA1428-33A6-4F6C-8BC0-482CBEAAAE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4" name="TextBox 7">
              <a:extLst>
                <a:ext uri="{FF2B5EF4-FFF2-40B4-BE49-F238E27FC236}">
                  <a16:creationId xmlns:a16="http://schemas.microsoft.com/office/drawing/2014/main" id="{88ADDA1C-B2A7-47BD-8996-6349225CF2C2}"/>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35" name="Freeform 9">
            <a:extLst>
              <a:ext uri="{FF2B5EF4-FFF2-40B4-BE49-F238E27FC236}">
                <a16:creationId xmlns:a16="http://schemas.microsoft.com/office/drawing/2014/main" id="{183336CA-E2B3-447A-BECC-5CBF437C7978}"/>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grpSp>
        <p:nvGrpSpPr>
          <p:cNvPr id="11" name="Group 32">
            <a:extLst>
              <a:ext uri="{FF2B5EF4-FFF2-40B4-BE49-F238E27FC236}">
                <a16:creationId xmlns:a16="http://schemas.microsoft.com/office/drawing/2014/main" id="{A85EF223-F856-409D-81FD-DAFEC1B826BE}"/>
              </a:ext>
            </a:extLst>
          </p:cNvPr>
          <p:cNvGrpSpPr/>
          <p:nvPr/>
        </p:nvGrpSpPr>
        <p:grpSpPr>
          <a:xfrm>
            <a:off x="4" y="8899677"/>
            <a:ext cx="19122079" cy="1418213"/>
            <a:chOff x="-1113608" y="-192881"/>
            <a:chExt cx="25530547" cy="1260634"/>
          </a:xfrm>
        </p:grpSpPr>
        <p:grpSp>
          <p:nvGrpSpPr>
            <p:cNvPr id="3" name="Group 33">
              <a:extLst>
                <a:ext uri="{FF2B5EF4-FFF2-40B4-BE49-F238E27FC236}">
                  <a16:creationId xmlns:a16="http://schemas.microsoft.com/office/drawing/2014/main" id="{F514EB5D-1B1F-3BC6-7992-F165C09D3806}"/>
                </a:ext>
              </a:extLst>
            </p:cNvPr>
            <p:cNvGrpSpPr/>
            <p:nvPr/>
          </p:nvGrpSpPr>
          <p:grpSpPr>
            <a:xfrm>
              <a:off x="-1113608" y="-192881"/>
              <a:ext cx="25530547" cy="1260634"/>
              <a:chOff x="-219972" y="-38100"/>
              <a:chExt cx="5043071" cy="249015"/>
            </a:xfrm>
          </p:grpSpPr>
          <p:sp>
            <p:nvSpPr>
              <p:cNvPr id="8" name="Freeform 34">
                <a:extLst>
                  <a:ext uri="{FF2B5EF4-FFF2-40B4-BE49-F238E27FC236}">
                    <a16:creationId xmlns:a16="http://schemas.microsoft.com/office/drawing/2014/main" id="{581D0AC2-1C8F-ACB7-E788-6647DDC0E829}"/>
                  </a:ext>
                </a:extLst>
              </p:cNvPr>
              <p:cNvSpPr/>
              <p:nvPr/>
            </p:nvSpPr>
            <p:spPr>
              <a:xfrm>
                <a:off x="-219972" y="51529"/>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9" name="TextBox 35">
                <a:extLst>
                  <a:ext uri="{FF2B5EF4-FFF2-40B4-BE49-F238E27FC236}">
                    <a16:creationId xmlns:a16="http://schemas.microsoft.com/office/drawing/2014/main" id="{5856E655-2C3A-4B01-FB7C-E7057FAF8B31}"/>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7" name="Freeform 36">
              <a:extLst>
                <a:ext uri="{FF2B5EF4-FFF2-40B4-BE49-F238E27FC236}">
                  <a16:creationId xmlns:a16="http://schemas.microsoft.com/office/drawing/2014/main" id="{A1295815-C6B9-5725-06AA-1BB9D0CE25CE}"/>
                </a:ext>
              </a:extLst>
            </p:cNvPr>
            <p:cNvSpPr/>
            <p:nvPr/>
          </p:nvSpPr>
          <p:spPr>
            <a:xfrm>
              <a:off x="-1072535" y="344648"/>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6"/>
              <a:stretch>
                <a:fillRect/>
              </a:stretch>
            </a:blipFill>
          </p:spPr>
          <p:txBody>
            <a:bodyPr/>
            <a:lstStyle/>
            <a:p>
              <a:endParaRPr lang="en-US" sz="2700"/>
            </a:p>
          </p:txBody>
        </p:sp>
      </p:grpSp>
      <p:sp>
        <p:nvSpPr>
          <p:cNvPr id="37" name="TextBox 16">
            <a:extLst>
              <a:ext uri="{FF2B5EF4-FFF2-40B4-BE49-F238E27FC236}">
                <a16:creationId xmlns:a16="http://schemas.microsoft.com/office/drawing/2014/main" id="{2E9861ED-494A-1380-EA81-AEF4CD00ABCD}"/>
              </a:ext>
            </a:extLst>
          </p:cNvPr>
          <p:cNvSpPr txBox="1"/>
          <p:nvPr/>
        </p:nvSpPr>
        <p:spPr>
          <a:xfrm>
            <a:off x="3150338" y="9550734"/>
            <a:ext cx="12244637" cy="618311"/>
          </a:xfrm>
          <a:prstGeom prst="rect">
            <a:avLst/>
          </a:prstGeom>
        </p:spPr>
        <p:txBody>
          <a:bodyPr wrap="square"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4" name="TextBox 13">
            <a:extLst>
              <a:ext uri="{FF2B5EF4-FFF2-40B4-BE49-F238E27FC236}">
                <a16:creationId xmlns:a16="http://schemas.microsoft.com/office/drawing/2014/main" id="{F9A98855-4FF7-507B-313E-9BF128A49836}"/>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885442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2166162" y="911546"/>
            <a:ext cx="5377637" cy="667042"/>
          </a:xfrm>
          <a:prstGeom prst="rect">
            <a:avLst/>
          </a:prstGeom>
        </p:spPr>
        <p:txBody>
          <a:bodyPr wrap="square" lIns="0" tIns="0" rIns="0" bIns="0" rtlCol="0" anchor="t">
            <a:spAutoFit/>
          </a:bodyPr>
          <a:lstStyle/>
          <a:p>
            <a:pPr algn="l">
              <a:lnSpc>
                <a:spcPts val="5632"/>
              </a:lnSpc>
            </a:pPr>
            <a:r>
              <a:rPr lang="en-US" sz="4400" b="1">
                <a:solidFill>
                  <a:srgbClr val="30211C"/>
                </a:solidFill>
                <a:latin typeface="Poppins Bold"/>
                <a:ea typeface="Poppins Bold"/>
                <a:cs typeface="Poppins Bold"/>
                <a:sym typeface="Poppins Bold"/>
              </a:rPr>
              <a:t>Sub Objectives</a:t>
            </a:r>
          </a:p>
        </p:txBody>
      </p:sp>
      <p:sp>
        <p:nvSpPr>
          <p:cNvPr id="16" name="Freeform 16"/>
          <p:cNvSpPr/>
          <p:nvPr/>
        </p:nvSpPr>
        <p:spPr>
          <a:xfrm rot="-4209738">
            <a:off x="1070806" y="896564"/>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2"/>
            <a:stretch>
              <a:fillRect/>
            </a:stretch>
          </a:blipFill>
        </p:spPr>
        <p:txBody>
          <a:bodyPr/>
          <a:lstStyle/>
          <a:p>
            <a:endParaRPr lang="en-US"/>
          </a:p>
        </p:txBody>
      </p:sp>
      <p:grpSp>
        <p:nvGrpSpPr>
          <p:cNvPr id="17" name="Group 17"/>
          <p:cNvGrpSpPr/>
          <p:nvPr/>
        </p:nvGrpSpPr>
        <p:grpSpPr>
          <a:xfrm>
            <a:off x="972781" y="2566840"/>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1063601" y="274283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2" name="TextBox 22"/>
          <p:cNvSpPr txBox="1"/>
          <p:nvPr/>
        </p:nvSpPr>
        <p:spPr>
          <a:xfrm>
            <a:off x="1969902" y="2538265"/>
            <a:ext cx="4357872" cy="271228"/>
          </a:xfrm>
          <a:prstGeom prst="rect">
            <a:avLst/>
          </a:prstGeom>
        </p:spPr>
        <p:txBody>
          <a:bodyPr wrap="square" lIns="0" tIns="0" rIns="0" bIns="0" rtlCol="0" anchor="t">
            <a:spAutoFit/>
          </a:bodyPr>
          <a:lstStyle/>
          <a:p>
            <a:pPr>
              <a:lnSpc>
                <a:spcPts val="1960"/>
              </a:lnSpc>
              <a:spcBef>
                <a:spcPct val="0"/>
              </a:spcBef>
            </a:pPr>
            <a:r>
              <a:rPr lang="en-US" sz="2400" b="1">
                <a:ea typeface="+mn-lt"/>
                <a:cs typeface="+mn-lt"/>
              </a:rPr>
              <a:t>Disease Detection</a:t>
            </a:r>
            <a:endParaRPr lang="en-US" b="1">
              <a:ea typeface="Calibri"/>
              <a:cs typeface="Calibri"/>
            </a:endParaRPr>
          </a:p>
        </p:txBody>
      </p:sp>
      <p:grpSp>
        <p:nvGrpSpPr>
          <p:cNvPr id="23" name="Group 23"/>
          <p:cNvGrpSpPr/>
          <p:nvPr/>
        </p:nvGrpSpPr>
        <p:grpSpPr>
          <a:xfrm>
            <a:off x="964820" y="4690371"/>
            <a:ext cx="677751" cy="677751"/>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1055640" y="486636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9" name="Group 29"/>
          <p:cNvGrpSpPr/>
          <p:nvPr/>
        </p:nvGrpSpPr>
        <p:grpSpPr>
          <a:xfrm>
            <a:off x="925973" y="6681718"/>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32"/>
          <p:cNvSpPr txBox="1"/>
          <p:nvPr/>
        </p:nvSpPr>
        <p:spPr>
          <a:xfrm>
            <a:off x="1923094" y="7018943"/>
            <a:ext cx="7906706" cy="448905"/>
          </a:xfrm>
          <a:prstGeom prst="rect">
            <a:avLst/>
          </a:prstGeom>
        </p:spPr>
        <p:txBody>
          <a:bodyPr wrap="square" lIns="0" tIns="0" rIns="0" bIns="0" rtlCol="0" anchor="t">
            <a:spAutoFit/>
          </a:bodyPr>
          <a:lstStyle/>
          <a:p>
            <a:pPr algn="l">
              <a:lnSpc>
                <a:spcPts val="1680"/>
              </a:lnSpc>
              <a:spcBef>
                <a:spcPct val="0"/>
              </a:spcBef>
            </a:pPr>
            <a:r>
              <a:rPr lang="en-US" sz="2000">
                <a:solidFill>
                  <a:schemeClr val="tx1">
                    <a:lumMod val="65000"/>
                    <a:lumOff val="35000"/>
                  </a:schemeClr>
                </a:solidFill>
              </a:rPr>
              <a:t>Based on the severity classification, the system provides tailored recommendations to help farmers manage and treat the disease effectively.</a:t>
            </a:r>
            <a:endParaRPr lang="en-US" sz="2000">
              <a:solidFill>
                <a:schemeClr val="tx1">
                  <a:lumMod val="65000"/>
                  <a:lumOff val="35000"/>
                </a:schemeClr>
              </a:solidFill>
              <a:latin typeface="Open Sans"/>
              <a:ea typeface="Open Sans"/>
              <a:cs typeface="Open Sans"/>
              <a:sym typeface="Open Sans"/>
            </a:endParaRPr>
          </a:p>
        </p:txBody>
      </p:sp>
      <p:sp>
        <p:nvSpPr>
          <p:cNvPr id="33" name="TextBox 33"/>
          <p:cNvSpPr txBox="1"/>
          <p:nvPr/>
        </p:nvSpPr>
        <p:spPr>
          <a:xfrm>
            <a:off x="1016793" y="6857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9" name="TextBox 39"/>
          <p:cNvSpPr txBox="1"/>
          <p:nvPr/>
        </p:nvSpPr>
        <p:spPr>
          <a:xfrm>
            <a:off x="1016793" y="875139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41" name="Group 32">
            <a:extLst>
              <a:ext uri="{FF2B5EF4-FFF2-40B4-BE49-F238E27FC236}">
                <a16:creationId xmlns:a16="http://schemas.microsoft.com/office/drawing/2014/main" id="{A5CE3CB7-0753-40CC-BEF2-2696C086BD6B}"/>
              </a:ext>
            </a:extLst>
          </p:cNvPr>
          <p:cNvGrpSpPr/>
          <p:nvPr/>
        </p:nvGrpSpPr>
        <p:grpSpPr>
          <a:xfrm>
            <a:off x="0" y="9365588"/>
            <a:ext cx="18288000" cy="907751"/>
            <a:chOff x="0" y="0"/>
            <a:chExt cx="24416939" cy="806890"/>
          </a:xfrm>
        </p:grpSpPr>
        <p:grpSp>
          <p:nvGrpSpPr>
            <p:cNvPr id="42" name="Group 33">
              <a:extLst>
                <a:ext uri="{FF2B5EF4-FFF2-40B4-BE49-F238E27FC236}">
                  <a16:creationId xmlns:a16="http://schemas.microsoft.com/office/drawing/2014/main" id="{BD9B5813-207F-4913-9D56-BAB860181FDE}"/>
                </a:ext>
              </a:extLst>
            </p:cNvPr>
            <p:cNvGrpSpPr/>
            <p:nvPr/>
          </p:nvGrpSpPr>
          <p:grpSpPr>
            <a:xfrm>
              <a:off x="0" y="0"/>
              <a:ext cx="24416939" cy="806890"/>
              <a:chOff x="0" y="0"/>
              <a:chExt cx="4823099" cy="159386"/>
            </a:xfrm>
          </p:grpSpPr>
          <p:sp>
            <p:nvSpPr>
              <p:cNvPr id="44" name="Freeform 34">
                <a:extLst>
                  <a:ext uri="{FF2B5EF4-FFF2-40B4-BE49-F238E27FC236}">
                    <a16:creationId xmlns:a16="http://schemas.microsoft.com/office/drawing/2014/main" id="{648F8B6C-0D52-490F-A8DF-2DE7342CE57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45" name="TextBox 35">
                <a:extLst>
                  <a:ext uri="{FF2B5EF4-FFF2-40B4-BE49-F238E27FC236}">
                    <a16:creationId xmlns:a16="http://schemas.microsoft.com/office/drawing/2014/main" id="{E83EDF82-C9F4-4263-A17E-22B70331F03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43" name="Freeform 36">
              <a:extLst>
                <a:ext uri="{FF2B5EF4-FFF2-40B4-BE49-F238E27FC236}">
                  <a16:creationId xmlns:a16="http://schemas.microsoft.com/office/drawing/2014/main" id="{7E3E230E-03B7-45BE-8912-5B5AF5C789B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46" name="TextBox 22">
            <a:extLst>
              <a:ext uri="{FF2B5EF4-FFF2-40B4-BE49-F238E27FC236}">
                <a16:creationId xmlns:a16="http://schemas.microsoft.com/office/drawing/2014/main" id="{09CEB46A-B405-4864-BDDE-8D4C34751881}"/>
              </a:ext>
            </a:extLst>
          </p:cNvPr>
          <p:cNvSpPr txBox="1"/>
          <p:nvPr/>
        </p:nvSpPr>
        <p:spPr>
          <a:xfrm>
            <a:off x="1969902" y="4690371"/>
            <a:ext cx="4357872" cy="271228"/>
          </a:xfrm>
          <a:prstGeom prst="rect">
            <a:avLst/>
          </a:prstGeom>
        </p:spPr>
        <p:txBody>
          <a:bodyPr wrap="square" lIns="0" tIns="0" rIns="0" bIns="0" rtlCol="0" anchor="t">
            <a:spAutoFit/>
          </a:bodyPr>
          <a:lstStyle/>
          <a:p>
            <a:pPr algn="l">
              <a:lnSpc>
                <a:spcPts val="1960"/>
              </a:lnSpc>
              <a:spcBef>
                <a:spcPct val="0"/>
              </a:spcBef>
            </a:pPr>
            <a:r>
              <a:rPr lang="en-US" sz="2400" b="1"/>
              <a:t>Severity Classification</a:t>
            </a:r>
            <a:endParaRPr lang="en-US" sz="2400" b="1">
              <a:solidFill>
                <a:srgbClr val="1F2020"/>
              </a:solidFill>
              <a:latin typeface="Montserrat Classic" panose="020B0604020202020204" charset="0"/>
              <a:ea typeface="Open Sans Bold"/>
              <a:cs typeface="Open Sans Bold"/>
              <a:sym typeface="Open Sans Bold"/>
            </a:endParaRPr>
          </a:p>
        </p:txBody>
      </p:sp>
      <p:sp>
        <p:nvSpPr>
          <p:cNvPr id="47" name="TextBox 22">
            <a:extLst>
              <a:ext uri="{FF2B5EF4-FFF2-40B4-BE49-F238E27FC236}">
                <a16:creationId xmlns:a16="http://schemas.microsoft.com/office/drawing/2014/main" id="{0338104E-818F-4637-BED3-8460BA91EFE9}"/>
              </a:ext>
            </a:extLst>
          </p:cNvPr>
          <p:cNvSpPr txBox="1"/>
          <p:nvPr/>
        </p:nvSpPr>
        <p:spPr>
          <a:xfrm>
            <a:off x="1923094" y="6663861"/>
            <a:ext cx="9205280" cy="271228"/>
          </a:xfrm>
          <a:prstGeom prst="rect">
            <a:avLst/>
          </a:prstGeom>
        </p:spPr>
        <p:txBody>
          <a:bodyPr wrap="square" lIns="0" tIns="0" rIns="0" bIns="0" rtlCol="0" anchor="t">
            <a:spAutoFit/>
          </a:bodyPr>
          <a:lstStyle/>
          <a:p>
            <a:pPr algn="l">
              <a:lnSpc>
                <a:spcPts val="1960"/>
              </a:lnSpc>
              <a:spcBef>
                <a:spcPct val="0"/>
              </a:spcBef>
            </a:pPr>
            <a:r>
              <a:rPr lang="en-US" sz="2400" b="1"/>
              <a:t>Recommendations for Disease Management based on disease severity</a:t>
            </a:r>
            <a:endParaRPr lang="en-US" sz="2400" b="1">
              <a:solidFill>
                <a:srgbClr val="1F2020"/>
              </a:solidFill>
              <a:latin typeface="Montserrat Classic" panose="020B0604020202020204" charset="0"/>
              <a:ea typeface="Open Sans Bold"/>
              <a:cs typeface="Open Sans Bold"/>
              <a:sym typeface="Open Sans Bold"/>
            </a:endParaRPr>
          </a:p>
        </p:txBody>
      </p:sp>
      <p:sp>
        <p:nvSpPr>
          <p:cNvPr id="50" name="TextBox 32">
            <a:extLst>
              <a:ext uri="{FF2B5EF4-FFF2-40B4-BE49-F238E27FC236}">
                <a16:creationId xmlns:a16="http://schemas.microsoft.com/office/drawing/2014/main" id="{4257920F-3E31-4CC5-9374-3ED0AFB21254}"/>
              </a:ext>
            </a:extLst>
          </p:cNvPr>
          <p:cNvSpPr txBox="1"/>
          <p:nvPr/>
        </p:nvSpPr>
        <p:spPr>
          <a:xfrm>
            <a:off x="1969901" y="5134610"/>
            <a:ext cx="7906706" cy="448905"/>
          </a:xfrm>
          <a:prstGeom prst="rect">
            <a:avLst/>
          </a:prstGeom>
        </p:spPr>
        <p:txBody>
          <a:bodyPr wrap="square" lIns="0" tIns="0" rIns="0" bIns="0" rtlCol="0" anchor="t">
            <a:spAutoFit/>
          </a:bodyPr>
          <a:lstStyle/>
          <a:p>
            <a:pPr algn="l">
              <a:lnSpc>
                <a:spcPts val="1680"/>
              </a:lnSpc>
              <a:spcBef>
                <a:spcPct val="0"/>
              </a:spcBef>
            </a:pPr>
            <a:r>
              <a:rPr lang="en-US" sz="2000"/>
              <a:t>The model classifies the detected diseases into different severity levels (mild, moderate, severe) to assess the extent of the infection.</a:t>
            </a:r>
            <a:endParaRPr lang="en-US" sz="2000">
              <a:solidFill>
                <a:schemeClr val="tx1">
                  <a:lumMod val="65000"/>
                  <a:lumOff val="35000"/>
                </a:schemeClr>
              </a:solidFill>
              <a:latin typeface="Open Sans"/>
              <a:ea typeface="Open Sans"/>
              <a:cs typeface="Open Sans"/>
              <a:sym typeface="Open Sans"/>
            </a:endParaRPr>
          </a:p>
        </p:txBody>
      </p:sp>
      <p:sp>
        <p:nvSpPr>
          <p:cNvPr id="51" name="TextBox 32">
            <a:extLst>
              <a:ext uri="{FF2B5EF4-FFF2-40B4-BE49-F238E27FC236}">
                <a16:creationId xmlns:a16="http://schemas.microsoft.com/office/drawing/2014/main" id="{D52B708B-D72C-4C0B-BA31-20DEA9D8FC36}"/>
              </a:ext>
            </a:extLst>
          </p:cNvPr>
          <p:cNvSpPr txBox="1"/>
          <p:nvPr/>
        </p:nvSpPr>
        <p:spPr>
          <a:xfrm>
            <a:off x="1969901" y="2933149"/>
            <a:ext cx="7906706" cy="448905"/>
          </a:xfrm>
          <a:prstGeom prst="rect">
            <a:avLst/>
          </a:prstGeom>
        </p:spPr>
        <p:txBody>
          <a:bodyPr wrap="square" lIns="0" tIns="0" rIns="0" bIns="0" rtlCol="0" anchor="t">
            <a:spAutoFit/>
          </a:bodyPr>
          <a:lstStyle/>
          <a:p>
            <a:pPr algn="l">
              <a:lnSpc>
                <a:spcPts val="1680"/>
              </a:lnSpc>
              <a:spcBef>
                <a:spcPct val="0"/>
              </a:spcBef>
            </a:pPr>
            <a:r>
              <a:rPr lang="en-US" sz="2000"/>
              <a:t>The system automatically detects tomato plant diseases by analyzing images and identifying symptoms of bacterial, fungal, or viral infections.</a:t>
            </a:r>
            <a:endParaRPr lang="en-US" sz="2000">
              <a:solidFill>
                <a:schemeClr val="tx1">
                  <a:lumMod val="65000"/>
                  <a:lumOff val="35000"/>
                </a:schemeClr>
              </a:solidFill>
              <a:latin typeface="Open Sans"/>
              <a:ea typeface="Open Sans"/>
              <a:cs typeface="Open Sans"/>
              <a:sym typeface="Open Sans"/>
            </a:endParaRPr>
          </a:p>
        </p:txBody>
      </p:sp>
      <p:sp>
        <p:nvSpPr>
          <p:cNvPr id="3" name="TextBox 16">
            <a:extLst>
              <a:ext uri="{FF2B5EF4-FFF2-40B4-BE49-F238E27FC236}">
                <a16:creationId xmlns:a16="http://schemas.microsoft.com/office/drawing/2014/main" id="{C5434B0D-E73F-5ECC-B97A-3EBFA4609F51}"/>
              </a:ext>
            </a:extLst>
          </p:cNvPr>
          <p:cNvSpPr txBox="1"/>
          <p:nvPr/>
        </p:nvSpPr>
        <p:spPr>
          <a:xfrm>
            <a:off x="3073108" y="9519842"/>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6" name="TextBox 5">
            <a:extLst>
              <a:ext uri="{FF2B5EF4-FFF2-40B4-BE49-F238E27FC236}">
                <a16:creationId xmlns:a16="http://schemas.microsoft.com/office/drawing/2014/main" id="{940CEAA2-108C-17FE-F651-4983F69BFD50}"/>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12</a:t>
            </a:r>
            <a:endParaRPr lang="en-US"/>
          </a:p>
          <a:p>
            <a:endParaRPr lang="en-US" sz="2400" b="1">
              <a:solidFill>
                <a:srgbClr val="1C1C3D"/>
              </a:solidFill>
              <a:ea typeface="Calibri"/>
              <a:cs typeface="Calibri"/>
            </a:endParaRPr>
          </a:p>
        </p:txBody>
      </p:sp>
      <p:pic>
        <p:nvPicPr>
          <p:cNvPr id="4" name="Picture 3" descr="A watering can on a tomato plant&#10;&#10;Description automatically generated">
            <a:extLst>
              <a:ext uri="{FF2B5EF4-FFF2-40B4-BE49-F238E27FC236}">
                <a16:creationId xmlns:a16="http://schemas.microsoft.com/office/drawing/2014/main" id="{051D4CCB-E1F1-4134-E103-35894D90C9A4}"/>
              </a:ext>
            </a:extLst>
          </p:cNvPr>
          <p:cNvPicPr>
            <a:picLocks noChangeAspect="1"/>
          </p:cNvPicPr>
          <p:nvPr/>
        </p:nvPicPr>
        <p:blipFill>
          <a:blip r:embed="rId4"/>
          <a:stretch>
            <a:fillRect/>
          </a:stretch>
        </p:blipFill>
        <p:spPr>
          <a:xfrm>
            <a:off x="11660288" y="3807395"/>
            <a:ext cx="8063278" cy="5445369"/>
          </a:xfrm>
          <a:prstGeom prst="round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9240" y="475652"/>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System Diagram</a:t>
            </a:r>
          </a:p>
        </p:txBody>
      </p:sp>
      <p:sp>
        <p:nvSpPr>
          <p:cNvPr id="14" name="TextBox 14"/>
          <p:cNvSpPr txBox="1"/>
          <p:nvPr/>
        </p:nvSpPr>
        <p:spPr>
          <a:xfrm>
            <a:off x="2898300" y="4477353"/>
            <a:ext cx="4008001" cy="438653"/>
          </a:xfrm>
          <a:prstGeom prst="rect">
            <a:avLst/>
          </a:prstGeom>
        </p:spPr>
        <p:txBody>
          <a:bodyPr lIns="0" tIns="0" rIns="0" bIns="0" rtlCol="0" anchor="t">
            <a:spAutoFit/>
          </a:bodyPr>
          <a:lstStyle/>
          <a:p>
            <a:pPr algn="ctr">
              <a:lnSpc>
                <a:spcPts val="3639"/>
              </a:lnSpc>
            </a:pPr>
            <a:r>
              <a:rPr lang="en-US" sz="2599" b="1">
                <a:solidFill>
                  <a:srgbClr val="FBFDFD"/>
                </a:solidFill>
                <a:latin typeface="Be Vietnam Ultra-Bold"/>
                <a:ea typeface="Be Vietnam Ultra-Bold"/>
                <a:cs typeface="Be Vietnam Ultra-Bold"/>
                <a:sym typeface="Be Vietnam Ultra-Bold"/>
              </a:rPr>
              <a:t>Integrating Trees</a:t>
            </a:r>
          </a:p>
        </p:txBody>
      </p:sp>
      <p:grpSp>
        <p:nvGrpSpPr>
          <p:cNvPr id="18" name="Group 32">
            <a:extLst>
              <a:ext uri="{FF2B5EF4-FFF2-40B4-BE49-F238E27FC236}">
                <a16:creationId xmlns:a16="http://schemas.microsoft.com/office/drawing/2014/main" id="{E5BB0A38-C532-470C-8FB8-00AB2F892AB5}"/>
              </a:ext>
            </a:extLst>
          </p:cNvPr>
          <p:cNvGrpSpPr/>
          <p:nvPr/>
        </p:nvGrpSpPr>
        <p:grpSpPr>
          <a:xfrm>
            <a:off x="2" y="9379250"/>
            <a:ext cx="18288000" cy="907751"/>
            <a:chOff x="0" y="0"/>
            <a:chExt cx="24416939" cy="806890"/>
          </a:xfrm>
        </p:grpSpPr>
        <p:grpSp>
          <p:nvGrpSpPr>
            <p:cNvPr id="19" name="Group 33">
              <a:extLst>
                <a:ext uri="{FF2B5EF4-FFF2-40B4-BE49-F238E27FC236}">
                  <a16:creationId xmlns:a16="http://schemas.microsoft.com/office/drawing/2014/main" id="{A38DC709-AF80-43FD-A7A7-4015213CA35A}"/>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3426B7BD-80FA-4C9B-8078-93FC529CF1C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B7FB31AE-03A5-4AAE-BA77-5284ECD1F028}"/>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846E0582-1E79-4A5E-981D-04E58869F231}"/>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pic>
        <p:nvPicPr>
          <p:cNvPr id="3" name="Picture 2" descr="A diagram of a software flow&#10;&#10;Description automatically generated">
            <a:extLst>
              <a:ext uri="{FF2B5EF4-FFF2-40B4-BE49-F238E27FC236}">
                <a16:creationId xmlns:a16="http://schemas.microsoft.com/office/drawing/2014/main" id="{3E496D7D-B432-5E57-5F52-7764955FF3EC}"/>
              </a:ext>
            </a:extLst>
          </p:cNvPr>
          <p:cNvPicPr>
            <a:picLocks noChangeAspect="1"/>
          </p:cNvPicPr>
          <p:nvPr/>
        </p:nvPicPr>
        <p:blipFill>
          <a:blip r:embed="rId3"/>
          <a:stretch>
            <a:fillRect/>
          </a:stretch>
        </p:blipFill>
        <p:spPr>
          <a:xfrm>
            <a:off x="204917" y="1727758"/>
            <a:ext cx="17909058" cy="7387536"/>
          </a:xfrm>
          <a:prstGeom prst="rect">
            <a:avLst/>
          </a:prstGeom>
        </p:spPr>
      </p:pic>
      <p:sp>
        <p:nvSpPr>
          <p:cNvPr id="15" name="Freeform 15"/>
          <p:cNvSpPr/>
          <p:nvPr/>
        </p:nvSpPr>
        <p:spPr>
          <a:xfrm>
            <a:off x="1143875" y="360554"/>
            <a:ext cx="1874613" cy="2115219"/>
          </a:xfrm>
          <a:custGeom>
            <a:avLst/>
            <a:gdLst/>
            <a:ahLst/>
            <a:cxnLst/>
            <a:rect l="l" t="t" r="r" b="b"/>
            <a:pathLst>
              <a:path w="1874613" h="2115219">
                <a:moveTo>
                  <a:pt x="0" y="0"/>
                </a:moveTo>
                <a:lnTo>
                  <a:pt x="1874612" y="0"/>
                </a:lnTo>
                <a:lnTo>
                  <a:pt x="1874612" y="2115219"/>
                </a:lnTo>
                <a:lnTo>
                  <a:pt x="0" y="2115219"/>
                </a:lnTo>
                <a:lnTo>
                  <a:pt x="0" y="0"/>
                </a:lnTo>
                <a:close/>
              </a:path>
            </a:pathLst>
          </a:custGeom>
          <a:blipFill>
            <a:blip r:embed="rId4"/>
            <a:stretch>
              <a:fillRect/>
            </a:stretch>
          </a:blipFill>
        </p:spPr>
        <p:txBody>
          <a:bodyPr/>
          <a:lstStyle/>
          <a:p>
            <a:endParaRPr lang="en-US"/>
          </a:p>
        </p:txBody>
      </p:sp>
      <p:sp>
        <p:nvSpPr>
          <p:cNvPr id="16" name="Freeform 16"/>
          <p:cNvSpPr/>
          <p:nvPr/>
        </p:nvSpPr>
        <p:spPr>
          <a:xfrm>
            <a:off x="16200738" y="7831823"/>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4"/>
            <a:stretch>
              <a:fillRect/>
            </a:stretch>
          </a:blipFill>
        </p:spPr>
        <p:txBody>
          <a:bodyPr/>
          <a:lstStyle/>
          <a:p>
            <a:endParaRPr lang="en-US"/>
          </a:p>
        </p:txBody>
      </p:sp>
      <p:sp>
        <p:nvSpPr>
          <p:cNvPr id="5" name="TextBox 16">
            <a:extLst>
              <a:ext uri="{FF2B5EF4-FFF2-40B4-BE49-F238E27FC236}">
                <a16:creationId xmlns:a16="http://schemas.microsoft.com/office/drawing/2014/main" id="{04B2CDD8-3CD6-00E5-C008-BF05419E9455}"/>
              </a:ext>
            </a:extLst>
          </p:cNvPr>
          <p:cNvSpPr txBox="1"/>
          <p:nvPr/>
        </p:nvSpPr>
        <p:spPr>
          <a:xfrm>
            <a:off x="3273906" y="9519842"/>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8" name="TextBox 7">
            <a:extLst>
              <a:ext uri="{FF2B5EF4-FFF2-40B4-BE49-F238E27FC236}">
                <a16:creationId xmlns:a16="http://schemas.microsoft.com/office/drawing/2014/main" id="{9833F4B0-1FF2-3478-0E65-7CADA33BF672}"/>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13</a:t>
            </a:r>
            <a:endParaRPr lang="en-US"/>
          </a:p>
          <a:p>
            <a:endParaRPr lang="en-US" sz="2400" b="1">
              <a:solidFill>
                <a:srgbClr val="1C1C3D"/>
              </a:solidFill>
              <a:ea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609600" y="0"/>
            <a:ext cx="20267216" cy="1352682"/>
            <a:chOff x="0" y="0"/>
            <a:chExt cx="5337868" cy="356262"/>
          </a:xfrm>
        </p:grpSpPr>
        <p:sp>
          <p:nvSpPr>
            <p:cNvPr id="3" name="Freeform 3"/>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10" name="Freeform 10"/>
          <p:cNvSpPr/>
          <p:nvPr/>
        </p:nvSpPr>
        <p:spPr>
          <a:xfrm>
            <a:off x="43314" y="847313"/>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2" name="Freeform 12"/>
          <p:cNvSpPr/>
          <p:nvPr/>
        </p:nvSpPr>
        <p:spPr>
          <a:xfrm rot="820805">
            <a:off x="-1032776" y="8739233"/>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3" name="Freeform 13"/>
          <p:cNvSpPr/>
          <p:nvPr/>
        </p:nvSpPr>
        <p:spPr>
          <a:xfrm rot="20008142">
            <a:off x="16575866" y="-723954"/>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4" name="TextBox 2">
            <a:extLst>
              <a:ext uri="{FF2B5EF4-FFF2-40B4-BE49-F238E27FC236}">
                <a16:creationId xmlns:a16="http://schemas.microsoft.com/office/drawing/2014/main" id="{EC754516-F464-4DB7-93AC-E2C3C2F64CD0}"/>
              </a:ext>
            </a:extLst>
          </p:cNvPr>
          <p:cNvSpPr txBox="1"/>
          <p:nvPr/>
        </p:nvSpPr>
        <p:spPr>
          <a:xfrm>
            <a:off x="8220793" y="1454567"/>
            <a:ext cx="12281917" cy="944307"/>
          </a:xfrm>
          <a:prstGeom prst="rect">
            <a:avLst/>
          </a:prstGeom>
        </p:spPr>
        <p:txBody>
          <a:bodyPr wrap="square"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Technologies</a:t>
            </a:r>
            <a:endParaRPr lang="en-US"/>
          </a:p>
        </p:txBody>
      </p:sp>
      <p:sp>
        <p:nvSpPr>
          <p:cNvPr id="11" name="Rectangle 10">
            <a:extLst>
              <a:ext uri="{FF2B5EF4-FFF2-40B4-BE49-F238E27FC236}">
                <a16:creationId xmlns:a16="http://schemas.microsoft.com/office/drawing/2014/main" id="{5B362E62-3A45-3705-5C04-0E7351EEE446}"/>
              </a:ext>
            </a:extLst>
          </p:cNvPr>
          <p:cNvSpPr/>
          <p:nvPr/>
        </p:nvSpPr>
        <p:spPr>
          <a:xfrm>
            <a:off x="714562" y="2582488"/>
            <a:ext cx="609025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2">
            <a:extLst>
              <a:ext uri="{FF2B5EF4-FFF2-40B4-BE49-F238E27FC236}">
                <a16:creationId xmlns:a16="http://schemas.microsoft.com/office/drawing/2014/main" id="{00D45BD7-C6DC-FF33-A629-67D538E4EAC4}"/>
              </a:ext>
            </a:extLst>
          </p:cNvPr>
          <p:cNvSpPr txBox="1"/>
          <p:nvPr/>
        </p:nvSpPr>
        <p:spPr>
          <a:xfrm>
            <a:off x="-2389697" y="1454567"/>
            <a:ext cx="12281917" cy="944307"/>
          </a:xfrm>
          <a:prstGeom prst="rect">
            <a:avLst/>
          </a:prstGeom>
        </p:spPr>
        <p:txBody>
          <a:bodyPr wrap="square"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Techniques</a:t>
            </a:r>
            <a:endParaRPr lang="en-US"/>
          </a:p>
        </p:txBody>
      </p:sp>
      <p:sp>
        <p:nvSpPr>
          <p:cNvPr id="17" name="Rectangle 16">
            <a:extLst>
              <a:ext uri="{FF2B5EF4-FFF2-40B4-BE49-F238E27FC236}">
                <a16:creationId xmlns:a16="http://schemas.microsoft.com/office/drawing/2014/main" id="{2C2E2579-6FD5-0FC9-8374-1322037902CD}"/>
              </a:ext>
            </a:extLst>
          </p:cNvPr>
          <p:cNvSpPr/>
          <p:nvPr/>
        </p:nvSpPr>
        <p:spPr>
          <a:xfrm>
            <a:off x="11519147" y="2582488"/>
            <a:ext cx="609025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0576D4-7657-F72D-C494-76DF92A1C412}"/>
              </a:ext>
            </a:extLst>
          </p:cNvPr>
          <p:cNvSpPr/>
          <p:nvPr/>
        </p:nvSpPr>
        <p:spPr>
          <a:xfrm>
            <a:off x="6084506" y="5838959"/>
            <a:ext cx="609025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0">
            <a:extLst>
              <a:ext uri="{FF2B5EF4-FFF2-40B4-BE49-F238E27FC236}">
                <a16:creationId xmlns:a16="http://schemas.microsoft.com/office/drawing/2014/main" id="{B1CCEFF7-D4FA-58A3-AA66-0CEBEF42FB61}"/>
              </a:ext>
            </a:extLst>
          </p:cNvPr>
          <p:cNvSpPr/>
          <p:nvPr/>
        </p:nvSpPr>
        <p:spPr>
          <a:xfrm>
            <a:off x="22795483" y="8373860"/>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22" name="TextBox 2">
            <a:extLst>
              <a:ext uri="{FF2B5EF4-FFF2-40B4-BE49-F238E27FC236}">
                <a16:creationId xmlns:a16="http://schemas.microsoft.com/office/drawing/2014/main" id="{D31B6BF6-652D-32D7-2B59-6C3F8D1F71E9}"/>
              </a:ext>
            </a:extLst>
          </p:cNvPr>
          <p:cNvSpPr txBox="1"/>
          <p:nvPr/>
        </p:nvSpPr>
        <p:spPr>
          <a:xfrm>
            <a:off x="2225437" y="4883566"/>
            <a:ext cx="13791539" cy="944307"/>
          </a:xfrm>
          <a:prstGeom prst="rect">
            <a:avLst/>
          </a:prstGeom>
        </p:spPr>
        <p:txBody>
          <a:bodyPr wrap="square"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Algorithms</a:t>
            </a:r>
            <a:endParaRPr lang="en-US">
              <a:ea typeface="Calibri"/>
              <a:cs typeface="Calibri"/>
            </a:endParaRPr>
          </a:p>
        </p:txBody>
      </p:sp>
      <p:sp>
        <p:nvSpPr>
          <p:cNvPr id="25" name="TextBox 24">
            <a:extLst>
              <a:ext uri="{FF2B5EF4-FFF2-40B4-BE49-F238E27FC236}">
                <a16:creationId xmlns:a16="http://schemas.microsoft.com/office/drawing/2014/main" id="{601FBDD1-FC72-22D4-A111-57506C2560AE}"/>
              </a:ext>
            </a:extLst>
          </p:cNvPr>
          <p:cNvSpPr txBox="1"/>
          <p:nvPr/>
        </p:nvSpPr>
        <p:spPr>
          <a:xfrm>
            <a:off x="1202448" y="3285520"/>
            <a:ext cx="510448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Data Augmentation</a:t>
            </a:r>
          </a:p>
          <a:p>
            <a:r>
              <a:rPr lang="en-US" sz="2800">
                <a:ea typeface="+mn-lt"/>
                <a:cs typeface="+mn-lt"/>
              </a:rPr>
              <a:t>Image Preprocessing</a:t>
            </a:r>
            <a:endParaRPr lang="en-US"/>
          </a:p>
        </p:txBody>
      </p:sp>
      <p:sp>
        <p:nvSpPr>
          <p:cNvPr id="26" name="TextBox 25">
            <a:extLst>
              <a:ext uri="{FF2B5EF4-FFF2-40B4-BE49-F238E27FC236}">
                <a16:creationId xmlns:a16="http://schemas.microsoft.com/office/drawing/2014/main" id="{2FED3C98-7FDC-A573-ABFA-A2DCED74DDD3}"/>
              </a:ext>
            </a:extLst>
          </p:cNvPr>
          <p:cNvSpPr txBox="1"/>
          <p:nvPr/>
        </p:nvSpPr>
        <p:spPr>
          <a:xfrm>
            <a:off x="6584340" y="6402686"/>
            <a:ext cx="5104487"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Convolutional Neural Networks (CNN)</a:t>
            </a:r>
          </a:p>
          <a:p>
            <a:r>
              <a:rPr lang="en-US" sz="2800"/>
              <a:t>Adam Optimizer</a:t>
            </a:r>
            <a:endParaRPr lang="en-US" sz="2800">
              <a:ea typeface="Calibri"/>
              <a:cs typeface="Calibri"/>
            </a:endParaRPr>
          </a:p>
          <a:p>
            <a:r>
              <a:rPr lang="en-US" sz="2800">
                <a:ea typeface="+mn-lt"/>
                <a:cs typeface="+mn-lt"/>
              </a:rPr>
              <a:t>Train-Test Split</a:t>
            </a:r>
            <a:endParaRPr lang="en-US" sz="2800"/>
          </a:p>
          <a:p>
            <a:endParaRPr lang="en-US">
              <a:ea typeface="+mn-lt"/>
              <a:cs typeface="+mn-lt"/>
            </a:endParaRPr>
          </a:p>
        </p:txBody>
      </p:sp>
      <p:sp>
        <p:nvSpPr>
          <p:cNvPr id="30" name="Freeform 34">
            <a:extLst>
              <a:ext uri="{FF2B5EF4-FFF2-40B4-BE49-F238E27FC236}">
                <a16:creationId xmlns:a16="http://schemas.microsoft.com/office/drawing/2014/main" id="{26B05140-FAA3-C8E1-7D12-7BD4EA44E187}"/>
              </a:ext>
            </a:extLst>
          </p:cNvPr>
          <p:cNvSpPr/>
          <p:nvPr/>
        </p:nvSpPr>
        <p:spPr>
          <a:xfrm>
            <a:off x="2" y="9379250"/>
            <a:ext cx="18288000" cy="907751"/>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8" name="TextBox 16">
            <a:extLst>
              <a:ext uri="{FF2B5EF4-FFF2-40B4-BE49-F238E27FC236}">
                <a16:creationId xmlns:a16="http://schemas.microsoft.com/office/drawing/2014/main" id="{277AE4DA-7B75-BE0F-F7E6-61F9270317B2}"/>
              </a:ext>
            </a:extLst>
          </p:cNvPr>
          <p:cNvSpPr txBox="1"/>
          <p:nvPr/>
        </p:nvSpPr>
        <p:spPr>
          <a:xfrm>
            <a:off x="2959450" y="9519842"/>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8" name="TextBox 7">
            <a:extLst>
              <a:ext uri="{FF2B5EF4-FFF2-40B4-BE49-F238E27FC236}">
                <a16:creationId xmlns:a16="http://schemas.microsoft.com/office/drawing/2014/main" id="{A4EE2679-6D6D-F6AB-8C9C-709D3C54C3F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14</a:t>
            </a:r>
            <a:endParaRPr lang="en-US"/>
          </a:p>
          <a:p>
            <a:endParaRPr lang="en-US" sz="2400" b="1">
              <a:solidFill>
                <a:srgbClr val="1C1C3D"/>
              </a:solidFill>
              <a:ea typeface="Calibri"/>
              <a:cs typeface="Calibri"/>
            </a:endParaRPr>
          </a:p>
        </p:txBody>
      </p:sp>
      <p:sp>
        <p:nvSpPr>
          <p:cNvPr id="5" name="TextBox 4">
            <a:extLst>
              <a:ext uri="{FF2B5EF4-FFF2-40B4-BE49-F238E27FC236}">
                <a16:creationId xmlns:a16="http://schemas.microsoft.com/office/drawing/2014/main" id="{B4C775BE-FE4E-29D1-8B01-0367FF440D0F}"/>
              </a:ext>
            </a:extLst>
          </p:cNvPr>
          <p:cNvSpPr txBox="1"/>
          <p:nvPr/>
        </p:nvSpPr>
        <p:spPr>
          <a:xfrm>
            <a:off x="13025298" y="3081807"/>
            <a:ext cx="308106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VS Code</a:t>
            </a:r>
          </a:p>
          <a:p>
            <a:r>
              <a:rPr lang="en-US" sz="2800">
                <a:ea typeface="+mn-lt"/>
                <a:cs typeface="+mn-lt"/>
              </a:rPr>
              <a:t>Python</a:t>
            </a:r>
          </a:p>
          <a:p>
            <a:r>
              <a:rPr lang="en-US" sz="2800" err="1">
                <a:ea typeface="+mn-lt"/>
                <a:cs typeface="+mn-lt"/>
              </a:rPr>
              <a:t>PyTorch</a:t>
            </a:r>
            <a:endParaRPr lang="en-US" sz="2800">
              <a:ea typeface="+mn-lt"/>
              <a:cs typeface="+mn-lt"/>
            </a:endParaRPr>
          </a:p>
          <a:p>
            <a:r>
              <a:rPr lang="en-US" sz="2800">
                <a:ea typeface="+mn-lt"/>
                <a:cs typeface="+mn-lt"/>
              </a:rPr>
              <a:t>Timm</a:t>
            </a:r>
            <a:endParaRPr lang="en-US" sz="2800">
              <a:ea typeface="Calibri"/>
              <a:cs typeface="Calibri"/>
            </a:endParaRPr>
          </a:p>
        </p:txBody>
      </p:sp>
    </p:spTree>
    <p:extLst>
      <p:ext uri="{BB962C8B-B14F-4D97-AF65-F5344CB8AC3E}">
        <p14:creationId xmlns:p14="http://schemas.microsoft.com/office/powerpoint/2010/main" val="2458063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609600" y="0"/>
            <a:ext cx="20267216" cy="1352682"/>
            <a:chOff x="0" y="0"/>
            <a:chExt cx="5337868" cy="356262"/>
          </a:xfrm>
        </p:grpSpPr>
        <p:sp>
          <p:nvSpPr>
            <p:cNvPr id="3" name="Freeform 3"/>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10" name="Freeform 10"/>
          <p:cNvSpPr/>
          <p:nvPr/>
        </p:nvSpPr>
        <p:spPr>
          <a:xfrm>
            <a:off x="43314" y="847313"/>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2" name="Freeform 12"/>
          <p:cNvSpPr/>
          <p:nvPr/>
        </p:nvSpPr>
        <p:spPr>
          <a:xfrm rot="820805">
            <a:off x="-1032776" y="8739233"/>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3" name="Freeform 13"/>
          <p:cNvSpPr/>
          <p:nvPr/>
        </p:nvSpPr>
        <p:spPr>
          <a:xfrm rot="20008142">
            <a:off x="16575866" y="-723954"/>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6" name="TextBox 2">
            <a:extLst>
              <a:ext uri="{FF2B5EF4-FFF2-40B4-BE49-F238E27FC236}">
                <a16:creationId xmlns:a16="http://schemas.microsoft.com/office/drawing/2014/main" id="{00D45BD7-C6DC-FF33-A629-67D538E4EAC4}"/>
              </a:ext>
            </a:extLst>
          </p:cNvPr>
          <p:cNvSpPr txBox="1"/>
          <p:nvPr/>
        </p:nvSpPr>
        <p:spPr>
          <a:xfrm>
            <a:off x="2955509" y="1622655"/>
            <a:ext cx="12281917" cy="944307"/>
          </a:xfrm>
          <a:prstGeom prst="rect">
            <a:avLst/>
          </a:prstGeom>
        </p:spPr>
        <p:txBody>
          <a:bodyPr wrap="square"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Methodology</a:t>
            </a:r>
            <a:endParaRPr lang="en-US"/>
          </a:p>
        </p:txBody>
      </p:sp>
      <p:sp>
        <p:nvSpPr>
          <p:cNvPr id="21" name="Freeform 10">
            <a:extLst>
              <a:ext uri="{FF2B5EF4-FFF2-40B4-BE49-F238E27FC236}">
                <a16:creationId xmlns:a16="http://schemas.microsoft.com/office/drawing/2014/main" id="{B1CCEFF7-D4FA-58A3-AA66-0CEBEF42FB61}"/>
              </a:ext>
            </a:extLst>
          </p:cNvPr>
          <p:cNvSpPr/>
          <p:nvPr/>
        </p:nvSpPr>
        <p:spPr>
          <a:xfrm>
            <a:off x="22795483" y="8373860"/>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30" name="Freeform 34">
            <a:extLst>
              <a:ext uri="{FF2B5EF4-FFF2-40B4-BE49-F238E27FC236}">
                <a16:creationId xmlns:a16="http://schemas.microsoft.com/office/drawing/2014/main" id="{26B05140-FAA3-C8E1-7D12-7BD4EA44E187}"/>
              </a:ext>
            </a:extLst>
          </p:cNvPr>
          <p:cNvSpPr/>
          <p:nvPr/>
        </p:nvSpPr>
        <p:spPr>
          <a:xfrm>
            <a:off x="2" y="9379250"/>
            <a:ext cx="18288000" cy="907751"/>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8" name="TextBox 16">
            <a:extLst>
              <a:ext uri="{FF2B5EF4-FFF2-40B4-BE49-F238E27FC236}">
                <a16:creationId xmlns:a16="http://schemas.microsoft.com/office/drawing/2014/main" id="{277AE4DA-7B75-BE0F-F7E6-61F9270317B2}"/>
              </a:ext>
            </a:extLst>
          </p:cNvPr>
          <p:cNvSpPr txBox="1"/>
          <p:nvPr/>
        </p:nvSpPr>
        <p:spPr>
          <a:xfrm>
            <a:off x="2959450" y="9519842"/>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8" name="TextBox 7">
            <a:extLst>
              <a:ext uri="{FF2B5EF4-FFF2-40B4-BE49-F238E27FC236}">
                <a16:creationId xmlns:a16="http://schemas.microsoft.com/office/drawing/2014/main" id="{A4EE2679-6D6D-F6AB-8C9C-709D3C54C3F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14</a:t>
            </a:r>
            <a:endParaRPr lang="en-US"/>
          </a:p>
          <a:p>
            <a:endParaRPr lang="en-US" sz="2400" b="1">
              <a:solidFill>
                <a:srgbClr val="1C1C3D"/>
              </a:solidFill>
              <a:ea typeface="Calibri"/>
              <a:cs typeface="Calibri"/>
            </a:endParaRPr>
          </a:p>
        </p:txBody>
      </p:sp>
      <p:sp>
        <p:nvSpPr>
          <p:cNvPr id="5" name="TextBox 18">
            <a:extLst>
              <a:ext uri="{FF2B5EF4-FFF2-40B4-BE49-F238E27FC236}">
                <a16:creationId xmlns:a16="http://schemas.microsoft.com/office/drawing/2014/main" id="{665CDC19-6B20-FFEA-BA62-BB03E356EE23}"/>
              </a:ext>
            </a:extLst>
          </p:cNvPr>
          <p:cNvSpPr txBox="1"/>
          <p:nvPr/>
        </p:nvSpPr>
        <p:spPr>
          <a:xfrm>
            <a:off x="1955096" y="2679181"/>
            <a:ext cx="14365458" cy="63094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spcBef>
                <a:spcPct val="0"/>
              </a:spcBef>
            </a:pPr>
            <a:r>
              <a:rPr lang="en-US" sz="2800" b="1">
                <a:solidFill>
                  <a:srgbClr val="233C0D"/>
                </a:solidFill>
                <a:latin typeface="Calibri"/>
                <a:ea typeface="Garet"/>
                <a:cs typeface="Garet"/>
                <a:sym typeface="Garet"/>
              </a:rPr>
              <a:t>Data Collection and Preparation</a:t>
            </a:r>
            <a:endParaRPr lang="en-US" sz="2800" b="1">
              <a:solidFill>
                <a:srgbClr val="233C0D"/>
              </a:solidFill>
              <a:latin typeface="Garet"/>
              <a:ea typeface="Garet"/>
              <a:cs typeface="Garet"/>
            </a:endParaRPr>
          </a:p>
          <a:p>
            <a:pPr lvl="1">
              <a:spcBef>
                <a:spcPct val="0"/>
              </a:spcBef>
            </a:pPr>
            <a:r>
              <a:rPr lang="en-US" sz="2400">
                <a:solidFill>
                  <a:srgbClr val="233C0D"/>
                </a:solidFill>
                <a:ea typeface="+mn-lt"/>
                <a:cs typeface="+mn-lt"/>
              </a:rPr>
              <a:t>I used a tomato disease dataset from Kaggle and additional data from Google. </a:t>
            </a:r>
            <a:endParaRPr lang="en-US" sz="2400">
              <a:solidFill>
                <a:srgbClr val="233C0D"/>
              </a:solidFill>
              <a:latin typeface="Calibri"/>
              <a:ea typeface="+mn-lt"/>
              <a:cs typeface="+mn-lt"/>
            </a:endParaRPr>
          </a:p>
          <a:p>
            <a:pPr lvl="1">
              <a:spcBef>
                <a:spcPct val="0"/>
              </a:spcBef>
            </a:pPr>
            <a:r>
              <a:rPr lang="en-US" sz="2400">
                <a:solidFill>
                  <a:srgbClr val="233C0D"/>
                </a:solidFill>
                <a:ea typeface="+mn-lt"/>
                <a:cs typeface="+mn-lt"/>
              </a:rPr>
              <a:t>The dataset includes over 1500 images of tomato bacterial diseases, which I classified into three severity levels: mild, moderate, and severe.</a:t>
            </a:r>
          </a:p>
          <a:p>
            <a:pPr marL="285750" indent="-285750">
              <a:spcBef>
                <a:spcPct val="0"/>
              </a:spcBef>
              <a:buFont typeface="Courier New" panose="02070309020205020404" pitchFamily="49" charset="0"/>
              <a:buChar char="o"/>
            </a:pPr>
            <a:endParaRPr lang="en-US" sz="2400">
              <a:solidFill>
                <a:srgbClr val="233C0D"/>
              </a:solidFill>
              <a:latin typeface="Calibri"/>
              <a:ea typeface="Calibri"/>
              <a:cs typeface="Calibri"/>
            </a:endParaRPr>
          </a:p>
          <a:p>
            <a:pPr>
              <a:spcBef>
                <a:spcPct val="0"/>
              </a:spcBef>
            </a:pPr>
            <a:r>
              <a:rPr lang="en-US" sz="2800" b="1">
                <a:solidFill>
                  <a:srgbClr val="233C0D"/>
                </a:solidFill>
                <a:latin typeface="Calibri"/>
                <a:ea typeface="Calibri"/>
                <a:cs typeface="Calibri"/>
              </a:rPr>
              <a:t>Model Architecture</a:t>
            </a:r>
            <a:endParaRPr lang="en-US" sz="2400">
              <a:solidFill>
                <a:srgbClr val="233C0D"/>
              </a:solidFill>
              <a:ea typeface="+mn-lt"/>
              <a:cs typeface="+mn-lt"/>
            </a:endParaRPr>
          </a:p>
          <a:p>
            <a:pPr lvl="1">
              <a:spcBef>
                <a:spcPct val="0"/>
              </a:spcBef>
            </a:pPr>
            <a:r>
              <a:rPr lang="en-US" sz="2800">
                <a:solidFill>
                  <a:srgbClr val="233C0D"/>
                </a:solidFill>
                <a:ea typeface="+mn-lt"/>
                <a:cs typeface="+mn-lt"/>
              </a:rPr>
              <a:t>Leveraging </a:t>
            </a:r>
            <a:r>
              <a:rPr lang="en-US" sz="2800" err="1">
                <a:solidFill>
                  <a:srgbClr val="233C0D"/>
                </a:solidFill>
                <a:ea typeface="+mn-lt"/>
                <a:cs typeface="+mn-lt"/>
              </a:rPr>
              <a:t>EfficientNet</a:t>
            </a:r>
            <a:r>
              <a:rPr lang="en-US" sz="2800">
                <a:solidFill>
                  <a:srgbClr val="233C0D"/>
                </a:solidFill>
                <a:ea typeface="+mn-lt"/>
                <a:cs typeface="+mn-lt"/>
              </a:rPr>
              <a:t> B0 for feature extraction, followed by a fully connected layer for classification. The model was pretrained on ImageNet for transfer learning.</a:t>
            </a:r>
            <a:endParaRPr lang="en-US">
              <a:ea typeface="+mn-lt"/>
              <a:cs typeface="+mn-lt"/>
            </a:endParaRPr>
          </a:p>
          <a:p>
            <a:pPr lvl="1">
              <a:spcBef>
                <a:spcPct val="0"/>
              </a:spcBef>
            </a:pPr>
            <a:endParaRPr lang="en-US" sz="2800" b="1">
              <a:solidFill>
                <a:srgbClr val="233C0D"/>
              </a:solidFill>
              <a:ea typeface="+mn-lt"/>
              <a:cs typeface="+mn-lt"/>
            </a:endParaRPr>
          </a:p>
          <a:p>
            <a:pPr>
              <a:spcBef>
                <a:spcPct val="0"/>
              </a:spcBef>
            </a:pPr>
            <a:r>
              <a:rPr lang="en-US" sz="2800" b="1">
                <a:solidFill>
                  <a:srgbClr val="233C0D"/>
                </a:solidFill>
                <a:ea typeface="+mn-lt"/>
                <a:cs typeface="+mn-lt"/>
              </a:rPr>
              <a:t>Training Process</a:t>
            </a:r>
            <a:endParaRPr lang="en-US" sz="2400">
              <a:solidFill>
                <a:srgbClr val="233C0D"/>
              </a:solidFill>
              <a:ea typeface="+mn-lt"/>
              <a:cs typeface="+mn-lt"/>
            </a:endParaRPr>
          </a:p>
          <a:p>
            <a:pPr lvl="1">
              <a:spcBef>
                <a:spcPct val="0"/>
              </a:spcBef>
            </a:pPr>
            <a:r>
              <a:rPr lang="en-US" sz="2800">
                <a:solidFill>
                  <a:srgbClr val="233C0D"/>
                </a:solidFill>
                <a:ea typeface="+mn-lt"/>
                <a:cs typeface="+mn-lt"/>
              </a:rPr>
              <a:t> Cross-entropy loss and Adam optimizer were used for training. The model was trained over 8 epochs using GPU acceleration.</a:t>
            </a:r>
          </a:p>
          <a:p>
            <a:pPr>
              <a:spcBef>
                <a:spcPct val="0"/>
              </a:spcBef>
              <a:buFont typeface="Courier New" panose="02070309020205020404" pitchFamily="49" charset="0"/>
            </a:pPr>
            <a:endParaRPr lang="en-US" sz="2800" b="1">
              <a:solidFill>
                <a:srgbClr val="233C0D"/>
              </a:solidFill>
              <a:latin typeface="Calibri"/>
              <a:ea typeface="Calibri"/>
              <a:cs typeface="Calibri"/>
            </a:endParaRPr>
          </a:p>
          <a:p>
            <a:pPr marL="285750" indent="-285750">
              <a:spcBef>
                <a:spcPct val="0"/>
              </a:spcBef>
              <a:buFont typeface="Courier New" panose="02070309020205020404" pitchFamily="49" charset="0"/>
              <a:buChar char="o"/>
            </a:pPr>
            <a:endParaRPr lang="en-US" sz="2400">
              <a:solidFill>
                <a:srgbClr val="233C0D"/>
              </a:solidFill>
              <a:latin typeface="Calibri"/>
              <a:ea typeface="Calibri"/>
              <a:cs typeface="Calibri"/>
            </a:endParaRPr>
          </a:p>
          <a:p>
            <a:pPr marL="285750" indent="-285750">
              <a:spcBef>
                <a:spcPct val="0"/>
              </a:spcBef>
              <a:buFont typeface="Courier New" panose="02070309020205020404" pitchFamily="49" charset="0"/>
              <a:buChar char="o"/>
            </a:pPr>
            <a:endParaRPr lang="en-US" sz="2400">
              <a:solidFill>
                <a:srgbClr val="233C0D"/>
              </a:solidFill>
              <a:latin typeface="Calibri"/>
              <a:ea typeface="Calibri"/>
              <a:cs typeface="Calibri"/>
            </a:endParaRPr>
          </a:p>
        </p:txBody>
      </p:sp>
    </p:spTree>
    <p:extLst>
      <p:ext uri="{BB962C8B-B14F-4D97-AF65-F5344CB8AC3E}">
        <p14:creationId xmlns:p14="http://schemas.microsoft.com/office/powerpoint/2010/main" val="707146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3177383" y="1926595"/>
            <a:ext cx="17472485" cy="7089906"/>
            <a:chOff x="0" y="0"/>
            <a:chExt cx="4601807" cy="1867300"/>
          </a:xfrm>
        </p:grpSpPr>
        <p:sp>
          <p:nvSpPr>
            <p:cNvPr id="3" name="Freeform 3"/>
            <p:cNvSpPr/>
            <p:nvPr/>
          </p:nvSpPr>
          <p:spPr>
            <a:xfrm>
              <a:off x="0" y="0"/>
              <a:ext cx="4601807" cy="1867300"/>
            </a:xfrm>
            <a:custGeom>
              <a:avLst/>
              <a:gdLst/>
              <a:ahLst/>
              <a:cxnLst/>
              <a:rect l="l" t="t" r="r" b="b"/>
              <a:pathLst>
                <a:path w="4601807" h="1867300">
                  <a:moveTo>
                    <a:pt x="22598" y="0"/>
                  </a:moveTo>
                  <a:lnTo>
                    <a:pt x="4579209" y="0"/>
                  </a:lnTo>
                  <a:cubicBezTo>
                    <a:pt x="4591689" y="0"/>
                    <a:pt x="4601807" y="10117"/>
                    <a:pt x="4601807" y="22598"/>
                  </a:cubicBezTo>
                  <a:lnTo>
                    <a:pt x="4601807" y="1844703"/>
                  </a:lnTo>
                  <a:cubicBezTo>
                    <a:pt x="4601807" y="1857183"/>
                    <a:pt x="4591689" y="1867300"/>
                    <a:pt x="4579209" y="1867300"/>
                  </a:cubicBezTo>
                  <a:lnTo>
                    <a:pt x="22598" y="1867300"/>
                  </a:lnTo>
                  <a:cubicBezTo>
                    <a:pt x="10117" y="1867300"/>
                    <a:pt x="0" y="1857183"/>
                    <a:pt x="0" y="1844703"/>
                  </a:cubicBezTo>
                  <a:lnTo>
                    <a:pt x="0" y="22598"/>
                  </a:lnTo>
                  <a:cubicBezTo>
                    <a:pt x="0" y="10117"/>
                    <a:pt x="10117" y="0"/>
                    <a:pt x="22598" y="0"/>
                  </a:cubicBezTo>
                  <a:close/>
                </a:path>
              </a:pathLst>
            </a:custGeom>
            <a:solidFill>
              <a:srgbClr val="A9C229"/>
            </a:solidFill>
          </p:spPr>
          <p:txBody>
            <a:bodyPr/>
            <a:lstStyle/>
            <a:p>
              <a:endParaRPr lang="en-US"/>
            </a:p>
          </p:txBody>
        </p:sp>
        <p:sp>
          <p:nvSpPr>
            <p:cNvPr id="4" name="TextBox 4"/>
            <p:cNvSpPr txBox="1"/>
            <p:nvPr/>
          </p:nvSpPr>
          <p:spPr>
            <a:xfrm>
              <a:off x="0" y="-47625"/>
              <a:ext cx="4601807" cy="1914925"/>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862722" y="1931483"/>
            <a:ext cx="5246370" cy="524637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US"/>
            </a:p>
          </p:txBody>
        </p:sp>
      </p:grpSp>
      <p:sp>
        <p:nvSpPr>
          <p:cNvPr id="9" name="TextBox 9"/>
          <p:cNvSpPr txBox="1"/>
          <p:nvPr/>
        </p:nvSpPr>
        <p:spPr>
          <a:xfrm>
            <a:off x="5317191" y="648429"/>
            <a:ext cx="11568868" cy="1098506"/>
          </a:xfrm>
          <a:prstGeom prst="rect">
            <a:avLst/>
          </a:prstGeom>
        </p:spPr>
        <p:txBody>
          <a:bodyPr wrap="square" lIns="0" tIns="0" rIns="0" bIns="0" rtlCol="0" anchor="t">
            <a:spAutoFit/>
          </a:bodyPr>
          <a:lstStyle/>
          <a:p>
            <a:pPr algn="ctr">
              <a:lnSpc>
                <a:spcPts val="9624"/>
              </a:lnSpc>
              <a:spcBef>
                <a:spcPct val="0"/>
              </a:spcBef>
            </a:pPr>
            <a:r>
              <a:rPr lang="en-US" sz="6000" b="1" spc="348">
                <a:solidFill>
                  <a:schemeClr val="tx1">
                    <a:lumMod val="95000"/>
                    <a:lumOff val="5000"/>
                  </a:schemeClr>
                </a:solidFill>
                <a:latin typeface="Open Sans Extra Bold"/>
                <a:ea typeface="Open Sans Extra Bold"/>
                <a:cs typeface="Open Sans Extra Bold"/>
                <a:sym typeface="Open Sans Extra Bold"/>
              </a:rPr>
              <a:t>Functional Requirements</a:t>
            </a:r>
          </a:p>
        </p:txBody>
      </p:sp>
      <p:sp>
        <p:nvSpPr>
          <p:cNvPr id="12" name="Freeform 12"/>
          <p:cNvSpPr/>
          <p:nvPr/>
        </p:nvSpPr>
        <p:spPr>
          <a:xfrm>
            <a:off x="3623696" y="1248737"/>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3"/>
            <a:stretch>
              <a:fillRect/>
            </a:stretch>
          </a:blipFill>
        </p:spPr>
        <p:txBody>
          <a:bodyPr/>
          <a:lstStyle/>
          <a:p>
            <a:endParaRPr lang="en-US"/>
          </a:p>
        </p:txBody>
      </p:sp>
      <p:sp>
        <p:nvSpPr>
          <p:cNvPr id="13" name="Freeform 13"/>
          <p:cNvSpPr/>
          <p:nvPr/>
        </p:nvSpPr>
        <p:spPr>
          <a:xfrm flipH="1">
            <a:off x="629834" y="8381251"/>
            <a:ext cx="1125980" cy="1270499"/>
          </a:xfrm>
          <a:custGeom>
            <a:avLst/>
            <a:gdLst/>
            <a:ahLst/>
            <a:cxnLst/>
            <a:rect l="l" t="t" r="r" b="b"/>
            <a:pathLst>
              <a:path w="1125980" h="1270499">
                <a:moveTo>
                  <a:pt x="1125980" y="0"/>
                </a:moveTo>
                <a:lnTo>
                  <a:pt x="0" y="0"/>
                </a:lnTo>
                <a:lnTo>
                  <a:pt x="0" y="1270499"/>
                </a:lnTo>
                <a:lnTo>
                  <a:pt x="1125980" y="1270499"/>
                </a:lnTo>
                <a:lnTo>
                  <a:pt x="1125980" y="0"/>
                </a:lnTo>
                <a:close/>
              </a:path>
            </a:pathLst>
          </a:custGeom>
          <a:blipFill>
            <a:blip r:embed="rId3"/>
            <a:stretch>
              <a:fillRect/>
            </a:stretch>
          </a:blipFill>
        </p:spPr>
        <p:txBody>
          <a:bodyPr/>
          <a:lstStyle/>
          <a:p>
            <a:endParaRPr lang="en-US"/>
          </a:p>
        </p:txBody>
      </p:sp>
      <p:sp>
        <p:nvSpPr>
          <p:cNvPr id="14" name="Freeform 14"/>
          <p:cNvSpPr/>
          <p:nvPr/>
        </p:nvSpPr>
        <p:spPr>
          <a:xfrm flipH="1">
            <a:off x="16133320" y="1745769"/>
            <a:ext cx="769548" cy="816075"/>
          </a:xfrm>
          <a:custGeom>
            <a:avLst/>
            <a:gdLst/>
            <a:ahLst/>
            <a:cxnLst/>
            <a:rect l="l" t="t" r="r" b="b"/>
            <a:pathLst>
              <a:path w="1125980" h="1270499">
                <a:moveTo>
                  <a:pt x="1125980" y="0"/>
                </a:moveTo>
                <a:lnTo>
                  <a:pt x="0" y="0"/>
                </a:lnTo>
                <a:lnTo>
                  <a:pt x="0" y="1270499"/>
                </a:lnTo>
                <a:lnTo>
                  <a:pt x="1125980" y="1270499"/>
                </a:lnTo>
                <a:lnTo>
                  <a:pt x="1125980" y="0"/>
                </a:lnTo>
                <a:close/>
              </a:path>
            </a:pathLst>
          </a:custGeom>
          <a:blipFill>
            <a:blip r:embed="rId3"/>
            <a:stretch>
              <a:fillRect/>
            </a:stretch>
          </a:blipFill>
        </p:spPr>
        <p:txBody>
          <a:bodyPr/>
          <a:lstStyle/>
          <a:p>
            <a:endParaRPr lang="en-US"/>
          </a:p>
        </p:txBody>
      </p:sp>
      <p:sp>
        <p:nvSpPr>
          <p:cNvPr id="15" name="Freeform 15"/>
          <p:cNvSpPr/>
          <p:nvPr/>
        </p:nvSpPr>
        <p:spPr>
          <a:xfrm rot="820805">
            <a:off x="15515119" y="5746790"/>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4"/>
            <a:stretch>
              <a:fillRect/>
            </a:stretch>
          </a:blipFill>
        </p:spPr>
        <p:txBody>
          <a:bodyPr/>
          <a:lstStyle/>
          <a:p>
            <a:endParaRPr lang="en-US"/>
          </a:p>
        </p:txBody>
      </p:sp>
      <p:sp>
        <p:nvSpPr>
          <p:cNvPr id="17" name="TextBox 32">
            <a:extLst>
              <a:ext uri="{FF2B5EF4-FFF2-40B4-BE49-F238E27FC236}">
                <a16:creationId xmlns:a16="http://schemas.microsoft.com/office/drawing/2014/main" id="{FDF244CB-3001-44FC-AA6C-2578AAE92397}"/>
              </a:ext>
            </a:extLst>
          </p:cNvPr>
          <p:cNvSpPr txBox="1"/>
          <p:nvPr/>
        </p:nvSpPr>
        <p:spPr>
          <a:xfrm>
            <a:off x="7467600" y="2783426"/>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rPr>
              <a:t>Image Input Processing</a:t>
            </a:r>
            <a:endParaRPr lang="en-US" sz="3394" b="1" spc="33">
              <a:solidFill>
                <a:schemeClr val="bg1"/>
              </a:solidFill>
              <a:latin typeface="Canva Sans 2 Bold"/>
              <a:ea typeface="Canva Sans 2 Bold"/>
              <a:cs typeface="Canva Sans 2 Bold"/>
              <a:sym typeface="Canva Sans 2 Bold"/>
            </a:endParaRPr>
          </a:p>
        </p:txBody>
      </p:sp>
      <p:pic>
        <p:nvPicPr>
          <p:cNvPr id="24" name="Graphic 23" descr="Bullseye with solid fill">
            <a:extLst>
              <a:ext uri="{FF2B5EF4-FFF2-40B4-BE49-F238E27FC236}">
                <a16:creationId xmlns:a16="http://schemas.microsoft.com/office/drawing/2014/main" id="{6DBA6274-329E-42EB-94CE-E405D0290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510" y="2783426"/>
            <a:ext cx="691771" cy="691771"/>
          </a:xfrm>
          <a:prstGeom prst="rect">
            <a:avLst/>
          </a:prstGeom>
        </p:spPr>
      </p:pic>
      <p:sp>
        <p:nvSpPr>
          <p:cNvPr id="25" name="TextBox 32">
            <a:extLst>
              <a:ext uri="{FF2B5EF4-FFF2-40B4-BE49-F238E27FC236}">
                <a16:creationId xmlns:a16="http://schemas.microsoft.com/office/drawing/2014/main" id="{46B9308A-F007-48A4-B374-F7A44C34B2D3}"/>
              </a:ext>
            </a:extLst>
          </p:cNvPr>
          <p:cNvSpPr txBox="1"/>
          <p:nvPr/>
        </p:nvSpPr>
        <p:spPr>
          <a:xfrm>
            <a:off x="7467600" y="3746964"/>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rPr>
              <a:t>Disease Detection</a:t>
            </a:r>
            <a:endParaRPr lang="en-US" sz="3394" b="1" spc="33">
              <a:solidFill>
                <a:schemeClr val="bg1"/>
              </a:solidFill>
              <a:latin typeface="Canva Sans 2 Bold"/>
              <a:ea typeface="Canva Sans 2 Bold"/>
              <a:cs typeface="Canva Sans 2 Bold"/>
              <a:sym typeface="Canva Sans 2 Bold"/>
            </a:endParaRPr>
          </a:p>
        </p:txBody>
      </p:sp>
      <p:sp>
        <p:nvSpPr>
          <p:cNvPr id="26" name="TextBox 32">
            <a:extLst>
              <a:ext uri="{FF2B5EF4-FFF2-40B4-BE49-F238E27FC236}">
                <a16:creationId xmlns:a16="http://schemas.microsoft.com/office/drawing/2014/main" id="{FAF28EBD-0856-48D3-B611-73DC22C3A9DD}"/>
              </a:ext>
            </a:extLst>
          </p:cNvPr>
          <p:cNvSpPr txBox="1"/>
          <p:nvPr/>
        </p:nvSpPr>
        <p:spPr>
          <a:xfrm>
            <a:off x="7450541" y="4636464"/>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rPr>
              <a:t>Severity Classification</a:t>
            </a:r>
            <a:endParaRPr lang="en-US" sz="3394" b="1" spc="33">
              <a:solidFill>
                <a:schemeClr val="bg1"/>
              </a:solidFill>
              <a:latin typeface="Canva Sans 2 Bold"/>
              <a:ea typeface="Canva Sans 2 Bold"/>
              <a:cs typeface="Canva Sans 2 Bold"/>
              <a:sym typeface="Canva Sans 2 Bold"/>
            </a:endParaRPr>
          </a:p>
        </p:txBody>
      </p:sp>
      <p:sp>
        <p:nvSpPr>
          <p:cNvPr id="27" name="TextBox 32">
            <a:extLst>
              <a:ext uri="{FF2B5EF4-FFF2-40B4-BE49-F238E27FC236}">
                <a16:creationId xmlns:a16="http://schemas.microsoft.com/office/drawing/2014/main" id="{9FFCEAE0-6781-4C2F-AFDB-19E09AD7CA1E}"/>
              </a:ext>
            </a:extLst>
          </p:cNvPr>
          <p:cNvSpPr txBox="1"/>
          <p:nvPr/>
        </p:nvSpPr>
        <p:spPr>
          <a:xfrm>
            <a:off x="7467600" y="5541318"/>
            <a:ext cx="8105561" cy="1195520"/>
          </a:xfrm>
          <a:prstGeom prst="rect">
            <a:avLst/>
          </a:prstGeom>
        </p:spPr>
        <p:txBody>
          <a:bodyPr lIns="0" tIns="0" rIns="0" bIns="0" rtlCol="0" anchor="t">
            <a:spAutoFit/>
          </a:bodyPr>
          <a:lstStyle/>
          <a:p>
            <a:pPr>
              <a:lnSpc>
                <a:spcPts val="4752"/>
              </a:lnSpc>
            </a:pPr>
            <a:r>
              <a:rPr lang="en-US" sz="3600">
                <a:solidFill>
                  <a:schemeClr val="bg1"/>
                </a:solidFill>
              </a:rPr>
              <a:t>Disease Management Recommendations based on severity </a:t>
            </a:r>
            <a:endParaRPr lang="en-US" sz="3394" b="1" spc="33">
              <a:solidFill>
                <a:schemeClr val="bg1"/>
              </a:solidFill>
              <a:latin typeface="Canva Sans 2 Bold"/>
              <a:ea typeface="Canva Sans 2 Bold"/>
              <a:cs typeface="Canva Sans 2 Bold"/>
              <a:sym typeface="Canva Sans 2 Bold"/>
            </a:endParaRPr>
          </a:p>
        </p:txBody>
      </p:sp>
      <p:pic>
        <p:nvPicPr>
          <p:cNvPr id="29" name="Graphic 28" descr="Bullseye with solid fill">
            <a:extLst>
              <a:ext uri="{FF2B5EF4-FFF2-40B4-BE49-F238E27FC236}">
                <a16:creationId xmlns:a16="http://schemas.microsoft.com/office/drawing/2014/main" id="{544F78A2-C577-48B6-A4F9-615E0CBB5E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510" y="3691344"/>
            <a:ext cx="691771" cy="691771"/>
          </a:xfrm>
          <a:prstGeom prst="rect">
            <a:avLst/>
          </a:prstGeom>
        </p:spPr>
      </p:pic>
      <p:pic>
        <p:nvPicPr>
          <p:cNvPr id="30" name="Graphic 29" descr="Bullseye with solid fill">
            <a:extLst>
              <a:ext uri="{FF2B5EF4-FFF2-40B4-BE49-F238E27FC236}">
                <a16:creationId xmlns:a16="http://schemas.microsoft.com/office/drawing/2014/main" id="{9C47ACF1-8B4B-47BD-9D9E-B0495E39E2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510" y="4599262"/>
            <a:ext cx="691771" cy="691771"/>
          </a:xfrm>
          <a:prstGeom prst="rect">
            <a:avLst/>
          </a:prstGeom>
        </p:spPr>
      </p:pic>
      <p:pic>
        <p:nvPicPr>
          <p:cNvPr id="31" name="Graphic 30" descr="Bullseye with solid fill">
            <a:extLst>
              <a:ext uri="{FF2B5EF4-FFF2-40B4-BE49-F238E27FC236}">
                <a16:creationId xmlns:a16="http://schemas.microsoft.com/office/drawing/2014/main" id="{622A32FF-32AA-4B65-8121-4448A37844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510" y="5507180"/>
            <a:ext cx="691771" cy="691771"/>
          </a:xfrm>
          <a:prstGeom prst="rect">
            <a:avLst/>
          </a:prstGeom>
        </p:spPr>
      </p:pic>
      <p:grpSp>
        <p:nvGrpSpPr>
          <p:cNvPr id="33" name="Group 32">
            <a:extLst>
              <a:ext uri="{FF2B5EF4-FFF2-40B4-BE49-F238E27FC236}">
                <a16:creationId xmlns:a16="http://schemas.microsoft.com/office/drawing/2014/main" id="{16AF8A97-A8A9-4288-8EA6-0F26DA38E73F}"/>
              </a:ext>
            </a:extLst>
          </p:cNvPr>
          <p:cNvGrpSpPr/>
          <p:nvPr/>
        </p:nvGrpSpPr>
        <p:grpSpPr>
          <a:xfrm>
            <a:off x="2" y="9379250"/>
            <a:ext cx="18288000" cy="907751"/>
            <a:chOff x="0" y="0"/>
            <a:chExt cx="24416939" cy="806890"/>
          </a:xfrm>
        </p:grpSpPr>
        <p:grpSp>
          <p:nvGrpSpPr>
            <p:cNvPr id="34" name="Group 33">
              <a:extLst>
                <a:ext uri="{FF2B5EF4-FFF2-40B4-BE49-F238E27FC236}">
                  <a16:creationId xmlns:a16="http://schemas.microsoft.com/office/drawing/2014/main" id="{2D93CA9E-06BE-4D86-8BD9-CA7669E870CF}"/>
                </a:ext>
              </a:extLst>
            </p:cNvPr>
            <p:cNvGrpSpPr/>
            <p:nvPr/>
          </p:nvGrpSpPr>
          <p:grpSpPr>
            <a:xfrm>
              <a:off x="0" y="0"/>
              <a:ext cx="24416939" cy="806890"/>
              <a:chOff x="0" y="0"/>
              <a:chExt cx="4823099" cy="159386"/>
            </a:xfrm>
          </p:grpSpPr>
          <p:sp>
            <p:nvSpPr>
              <p:cNvPr id="36" name="Freeform 34">
                <a:extLst>
                  <a:ext uri="{FF2B5EF4-FFF2-40B4-BE49-F238E27FC236}">
                    <a16:creationId xmlns:a16="http://schemas.microsoft.com/office/drawing/2014/main" id="{44F08F86-19BA-4FAC-8848-767BA228A2E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37" name="TextBox 35">
                <a:extLst>
                  <a:ext uri="{FF2B5EF4-FFF2-40B4-BE49-F238E27FC236}">
                    <a16:creationId xmlns:a16="http://schemas.microsoft.com/office/drawing/2014/main" id="{C54FD725-1142-405D-82EC-00883F9D0819}"/>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35" name="Freeform 36">
              <a:extLst>
                <a:ext uri="{FF2B5EF4-FFF2-40B4-BE49-F238E27FC236}">
                  <a16:creationId xmlns:a16="http://schemas.microsoft.com/office/drawing/2014/main" id="{B6EE0F96-7A92-4EAD-950A-C8B6851E439D}"/>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7"/>
              <a:stretch>
                <a:fillRect/>
              </a:stretch>
            </a:blipFill>
          </p:spPr>
          <p:txBody>
            <a:bodyPr/>
            <a:lstStyle/>
            <a:p>
              <a:endParaRPr lang="en-US" sz="2700"/>
            </a:p>
          </p:txBody>
        </p:sp>
      </p:grpSp>
      <p:sp>
        <p:nvSpPr>
          <p:cNvPr id="18" name="TextBox 16">
            <a:extLst>
              <a:ext uri="{FF2B5EF4-FFF2-40B4-BE49-F238E27FC236}">
                <a16:creationId xmlns:a16="http://schemas.microsoft.com/office/drawing/2014/main" id="{50947B57-A64C-E7A5-B830-F2B46EB93E7F}"/>
              </a:ext>
            </a:extLst>
          </p:cNvPr>
          <p:cNvSpPr txBox="1"/>
          <p:nvPr/>
        </p:nvSpPr>
        <p:spPr>
          <a:xfrm>
            <a:off x="3175110" y="9519842"/>
            <a:ext cx="12147881" cy="618311"/>
          </a:xfrm>
          <a:prstGeom prst="rect">
            <a:avLst/>
          </a:prstGeom>
        </p:spPr>
        <p:txBody>
          <a:bodyPr wrap="square"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9" name="TextBox 18">
            <a:extLst>
              <a:ext uri="{FF2B5EF4-FFF2-40B4-BE49-F238E27FC236}">
                <a16:creationId xmlns:a16="http://schemas.microsoft.com/office/drawing/2014/main" id="{D0D605C6-55E7-0ACC-D861-8B278B52A959}"/>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15</a:t>
            </a:r>
            <a:endParaRPr lang="en-US"/>
          </a:p>
          <a:p>
            <a:endParaRPr lang="en-US" sz="2400" b="1">
              <a:solidFill>
                <a:srgbClr val="1C1C3D"/>
              </a:solidFill>
              <a:ea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5752273" y="2117001"/>
            <a:ext cx="12537628" cy="7270732"/>
            <a:chOff x="0" y="-47625"/>
            <a:chExt cx="4601807" cy="1914925"/>
          </a:xfrm>
        </p:grpSpPr>
        <p:sp>
          <p:nvSpPr>
            <p:cNvPr id="3" name="Freeform 3"/>
            <p:cNvSpPr/>
            <p:nvPr/>
          </p:nvSpPr>
          <p:spPr>
            <a:xfrm>
              <a:off x="0" y="0"/>
              <a:ext cx="4601807" cy="1867300"/>
            </a:xfrm>
            <a:custGeom>
              <a:avLst/>
              <a:gdLst/>
              <a:ahLst/>
              <a:cxnLst/>
              <a:rect l="l" t="t" r="r" b="b"/>
              <a:pathLst>
                <a:path w="4601807" h="1867300">
                  <a:moveTo>
                    <a:pt x="22598" y="0"/>
                  </a:moveTo>
                  <a:lnTo>
                    <a:pt x="4579209" y="0"/>
                  </a:lnTo>
                  <a:cubicBezTo>
                    <a:pt x="4591689" y="0"/>
                    <a:pt x="4601807" y="10117"/>
                    <a:pt x="4601807" y="22598"/>
                  </a:cubicBezTo>
                  <a:lnTo>
                    <a:pt x="4601807" y="1844703"/>
                  </a:lnTo>
                  <a:cubicBezTo>
                    <a:pt x="4601807" y="1857183"/>
                    <a:pt x="4591689" y="1867300"/>
                    <a:pt x="4579209" y="1867300"/>
                  </a:cubicBezTo>
                  <a:lnTo>
                    <a:pt x="22598" y="1867300"/>
                  </a:lnTo>
                  <a:cubicBezTo>
                    <a:pt x="10117" y="1867300"/>
                    <a:pt x="0" y="1857183"/>
                    <a:pt x="0" y="1844703"/>
                  </a:cubicBezTo>
                  <a:lnTo>
                    <a:pt x="0" y="22598"/>
                  </a:lnTo>
                  <a:cubicBezTo>
                    <a:pt x="0" y="10117"/>
                    <a:pt x="10117" y="0"/>
                    <a:pt x="22598" y="0"/>
                  </a:cubicBezTo>
                  <a:close/>
                </a:path>
              </a:pathLst>
            </a:custGeom>
            <a:solidFill>
              <a:srgbClr val="A9C229"/>
            </a:solidFill>
          </p:spPr>
          <p:txBody>
            <a:bodyPr/>
            <a:lstStyle/>
            <a:p>
              <a:endParaRPr lang="en-US"/>
            </a:p>
          </p:txBody>
        </p:sp>
        <p:sp>
          <p:nvSpPr>
            <p:cNvPr id="4" name="TextBox 4"/>
            <p:cNvSpPr txBox="1"/>
            <p:nvPr/>
          </p:nvSpPr>
          <p:spPr>
            <a:xfrm>
              <a:off x="0" y="-47625"/>
              <a:ext cx="4601807" cy="1914925"/>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5317191" y="648429"/>
            <a:ext cx="11568868" cy="1098506"/>
          </a:xfrm>
          <a:prstGeom prst="rect">
            <a:avLst/>
          </a:prstGeom>
        </p:spPr>
        <p:txBody>
          <a:bodyPr wrap="square" lIns="0" tIns="0" rIns="0" bIns="0" rtlCol="0" anchor="t">
            <a:spAutoFit/>
          </a:bodyPr>
          <a:lstStyle/>
          <a:p>
            <a:pPr algn="ctr">
              <a:lnSpc>
                <a:spcPts val="9624"/>
              </a:lnSpc>
              <a:spcBef>
                <a:spcPct val="0"/>
              </a:spcBef>
            </a:pPr>
            <a:r>
              <a:rPr lang="en-US" sz="6000" b="1" spc="348">
                <a:solidFill>
                  <a:schemeClr val="tx1">
                    <a:lumMod val="95000"/>
                    <a:lumOff val="5000"/>
                  </a:schemeClr>
                </a:solidFill>
                <a:latin typeface="Open Sans Extra Bold"/>
                <a:ea typeface="Open Sans Extra Bold"/>
                <a:cs typeface="Open Sans Extra Bold"/>
                <a:sym typeface="Open Sans Extra Bold"/>
              </a:rPr>
              <a:t>Non-Functional Requirements</a:t>
            </a:r>
          </a:p>
        </p:txBody>
      </p:sp>
      <p:sp>
        <p:nvSpPr>
          <p:cNvPr id="12" name="Freeform 12"/>
          <p:cNvSpPr/>
          <p:nvPr/>
        </p:nvSpPr>
        <p:spPr>
          <a:xfrm>
            <a:off x="3623696" y="1248737"/>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2"/>
            <a:stretch>
              <a:fillRect/>
            </a:stretch>
          </a:blipFill>
        </p:spPr>
        <p:txBody>
          <a:bodyPr/>
          <a:lstStyle/>
          <a:p>
            <a:endParaRPr lang="en-US"/>
          </a:p>
        </p:txBody>
      </p:sp>
      <p:sp>
        <p:nvSpPr>
          <p:cNvPr id="13" name="Freeform 13"/>
          <p:cNvSpPr/>
          <p:nvPr/>
        </p:nvSpPr>
        <p:spPr>
          <a:xfrm flipH="1">
            <a:off x="629834" y="8381251"/>
            <a:ext cx="1125980" cy="1270499"/>
          </a:xfrm>
          <a:custGeom>
            <a:avLst/>
            <a:gdLst/>
            <a:ahLst/>
            <a:cxnLst/>
            <a:rect l="l" t="t" r="r" b="b"/>
            <a:pathLst>
              <a:path w="1125980" h="1270499">
                <a:moveTo>
                  <a:pt x="1125980" y="0"/>
                </a:moveTo>
                <a:lnTo>
                  <a:pt x="0" y="0"/>
                </a:lnTo>
                <a:lnTo>
                  <a:pt x="0" y="1270499"/>
                </a:lnTo>
                <a:lnTo>
                  <a:pt x="1125980" y="1270499"/>
                </a:lnTo>
                <a:lnTo>
                  <a:pt x="1125980" y="0"/>
                </a:lnTo>
                <a:close/>
              </a:path>
            </a:pathLst>
          </a:custGeom>
          <a:blipFill>
            <a:blip r:embed="rId2"/>
            <a:stretch>
              <a:fillRect/>
            </a:stretch>
          </a:blipFill>
        </p:spPr>
        <p:txBody>
          <a:bodyPr/>
          <a:lstStyle/>
          <a:p>
            <a:endParaRPr lang="en-US"/>
          </a:p>
        </p:txBody>
      </p:sp>
      <p:sp>
        <p:nvSpPr>
          <p:cNvPr id="14" name="Freeform 14"/>
          <p:cNvSpPr/>
          <p:nvPr/>
        </p:nvSpPr>
        <p:spPr>
          <a:xfrm flipH="1">
            <a:off x="16133320" y="1745769"/>
            <a:ext cx="769548" cy="816075"/>
          </a:xfrm>
          <a:custGeom>
            <a:avLst/>
            <a:gdLst/>
            <a:ahLst/>
            <a:cxnLst/>
            <a:rect l="l" t="t" r="r" b="b"/>
            <a:pathLst>
              <a:path w="1125980" h="1270499">
                <a:moveTo>
                  <a:pt x="1125980" y="0"/>
                </a:moveTo>
                <a:lnTo>
                  <a:pt x="0" y="0"/>
                </a:lnTo>
                <a:lnTo>
                  <a:pt x="0" y="1270499"/>
                </a:lnTo>
                <a:lnTo>
                  <a:pt x="1125980" y="1270499"/>
                </a:lnTo>
                <a:lnTo>
                  <a:pt x="1125980" y="0"/>
                </a:lnTo>
                <a:close/>
              </a:path>
            </a:pathLst>
          </a:custGeom>
          <a:blipFill>
            <a:blip r:embed="rId2"/>
            <a:stretch>
              <a:fillRect/>
            </a:stretch>
          </a:blipFill>
        </p:spPr>
        <p:txBody>
          <a:bodyPr/>
          <a:lstStyle/>
          <a:p>
            <a:endParaRPr lang="en-US"/>
          </a:p>
        </p:txBody>
      </p:sp>
      <p:sp>
        <p:nvSpPr>
          <p:cNvPr id="15" name="Freeform 15"/>
          <p:cNvSpPr/>
          <p:nvPr/>
        </p:nvSpPr>
        <p:spPr>
          <a:xfrm rot="820805">
            <a:off x="15344815" y="5704305"/>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7" name="TextBox 32">
            <a:extLst>
              <a:ext uri="{FF2B5EF4-FFF2-40B4-BE49-F238E27FC236}">
                <a16:creationId xmlns:a16="http://schemas.microsoft.com/office/drawing/2014/main" id="{FDF244CB-3001-44FC-AA6C-2578AAE92397}"/>
              </a:ext>
            </a:extLst>
          </p:cNvPr>
          <p:cNvSpPr txBox="1"/>
          <p:nvPr/>
        </p:nvSpPr>
        <p:spPr>
          <a:xfrm>
            <a:off x="8070501" y="2909030"/>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ea typeface="+mn-lt"/>
                <a:cs typeface="+mn-lt"/>
              </a:rPr>
              <a:t>Performance</a:t>
            </a:r>
            <a:endParaRPr lang="en-US">
              <a:solidFill>
                <a:schemeClr val="bg1"/>
              </a:solidFill>
            </a:endParaRPr>
          </a:p>
        </p:txBody>
      </p:sp>
      <p:pic>
        <p:nvPicPr>
          <p:cNvPr id="24" name="Graphic 23" descr="Bullseye with solid fill">
            <a:extLst>
              <a:ext uri="{FF2B5EF4-FFF2-40B4-BE49-F238E27FC236}">
                <a16:creationId xmlns:a16="http://schemas.microsoft.com/office/drawing/2014/main" id="{6DBA6274-329E-42EB-94CE-E405D02901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9411" y="2909030"/>
            <a:ext cx="691771" cy="691771"/>
          </a:xfrm>
          <a:prstGeom prst="rect">
            <a:avLst/>
          </a:prstGeom>
        </p:spPr>
      </p:pic>
      <p:sp>
        <p:nvSpPr>
          <p:cNvPr id="25" name="TextBox 32">
            <a:extLst>
              <a:ext uri="{FF2B5EF4-FFF2-40B4-BE49-F238E27FC236}">
                <a16:creationId xmlns:a16="http://schemas.microsoft.com/office/drawing/2014/main" id="{46B9308A-F007-48A4-B374-F7A44C34B2D3}"/>
              </a:ext>
            </a:extLst>
          </p:cNvPr>
          <p:cNvSpPr txBox="1"/>
          <p:nvPr/>
        </p:nvSpPr>
        <p:spPr>
          <a:xfrm>
            <a:off x="8070501" y="3872568"/>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ea typeface="+mn-lt"/>
                <a:cs typeface="+mn-lt"/>
              </a:rPr>
              <a:t>Scalability</a:t>
            </a:r>
            <a:endParaRPr lang="en-US"/>
          </a:p>
        </p:txBody>
      </p:sp>
      <p:sp>
        <p:nvSpPr>
          <p:cNvPr id="26" name="TextBox 32">
            <a:extLst>
              <a:ext uri="{FF2B5EF4-FFF2-40B4-BE49-F238E27FC236}">
                <a16:creationId xmlns:a16="http://schemas.microsoft.com/office/drawing/2014/main" id="{FAF28EBD-0856-48D3-B611-73DC22C3A9DD}"/>
              </a:ext>
            </a:extLst>
          </p:cNvPr>
          <p:cNvSpPr txBox="1"/>
          <p:nvPr/>
        </p:nvSpPr>
        <p:spPr>
          <a:xfrm>
            <a:off x="8040882" y="4762068"/>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Reliability &amp; Availability</a:t>
            </a:r>
            <a:endParaRPr lang="en-US"/>
          </a:p>
        </p:txBody>
      </p:sp>
      <p:sp>
        <p:nvSpPr>
          <p:cNvPr id="27" name="TextBox 32">
            <a:extLst>
              <a:ext uri="{FF2B5EF4-FFF2-40B4-BE49-F238E27FC236}">
                <a16:creationId xmlns:a16="http://schemas.microsoft.com/office/drawing/2014/main" id="{9FFCEAE0-6781-4C2F-AFDB-19E09AD7CA1E}"/>
              </a:ext>
            </a:extLst>
          </p:cNvPr>
          <p:cNvSpPr txBox="1"/>
          <p:nvPr/>
        </p:nvSpPr>
        <p:spPr>
          <a:xfrm>
            <a:off x="8070501" y="5666922"/>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ea typeface="+mn-lt"/>
                <a:cs typeface="+mn-lt"/>
              </a:rPr>
              <a:t>Usability</a:t>
            </a:r>
            <a:endParaRPr lang="en-US"/>
          </a:p>
        </p:txBody>
      </p:sp>
      <p:pic>
        <p:nvPicPr>
          <p:cNvPr id="29" name="Graphic 28" descr="Bullseye with solid fill">
            <a:extLst>
              <a:ext uri="{FF2B5EF4-FFF2-40B4-BE49-F238E27FC236}">
                <a16:creationId xmlns:a16="http://schemas.microsoft.com/office/drawing/2014/main" id="{544F78A2-C577-48B6-A4F9-615E0CBB5E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9411" y="3816948"/>
            <a:ext cx="691771" cy="691771"/>
          </a:xfrm>
          <a:prstGeom prst="rect">
            <a:avLst/>
          </a:prstGeom>
        </p:spPr>
      </p:pic>
      <p:pic>
        <p:nvPicPr>
          <p:cNvPr id="30" name="Graphic 29" descr="Bullseye with solid fill">
            <a:extLst>
              <a:ext uri="{FF2B5EF4-FFF2-40B4-BE49-F238E27FC236}">
                <a16:creationId xmlns:a16="http://schemas.microsoft.com/office/drawing/2014/main" id="{9C47ACF1-8B4B-47BD-9D9E-B0495E39E2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9411" y="4724866"/>
            <a:ext cx="691771" cy="691771"/>
          </a:xfrm>
          <a:prstGeom prst="rect">
            <a:avLst/>
          </a:prstGeom>
        </p:spPr>
      </p:pic>
      <p:pic>
        <p:nvPicPr>
          <p:cNvPr id="31" name="Graphic 30" descr="Bullseye with solid fill">
            <a:extLst>
              <a:ext uri="{FF2B5EF4-FFF2-40B4-BE49-F238E27FC236}">
                <a16:creationId xmlns:a16="http://schemas.microsoft.com/office/drawing/2014/main" id="{622A32FF-32AA-4B65-8121-4448A3784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9411" y="5632784"/>
            <a:ext cx="691771" cy="691771"/>
          </a:xfrm>
          <a:prstGeom prst="rect">
            <a:avLst/>
          </a:prstGeom>
        </p:spPr>
      </p:pic>
      <p:grpSp>
        <p:nvGrpSpPr>
          <p:cNvPr id="33" name="Group 32">
            <a:extLst>
              <a:ext uri="{FF2B5EF4-FFF2-40B4-BE49-F238E27FC236}">
                <a16:creationId xmlns:a16="http://schemas.microsoft.com/office/drawing/2014/main" id="{16AF8A97-A8A9-4288-8EA6-0F26DA38E73F}"/>
              </a:ext>
            </a:extLst>
          </p:cNvPr>
          <p:cNvGrpSpPr/>
          <p:nvPr/>
        </p:nvGrpSpPr>
        <p:grpSpPr>
          <a:xfrm>
            <a:off x="2" y="9162259"/>
            <a:ext cx="18288000" cy="1124742"/>
            <a:chOff x="0" y="-192881"/>
            <a:chExt cx="24416939" cy="999771"/>
          </a:xfrm>
        </p:grpSpPr>
        <p:grpSp>
          <p:nvGrpSpPr>
            <p:cNvPr id="34" name="Group 33">
              <a:extLst>
                <a:ext uri="{FF2B5EF4-FFF2-40B4-BE49-F238E27FC236}">
                  <a16:creationId xmlns:a16="http://schemas.microsoft.com/office/drawing/2014/main" id="{2D93CA9E-06BE-4D86-8BD9-CA7669E870CF}"/>
                </a:ext>
              </a:extLst>
            </p:cNvPr>
            <p:cNvGrpSpPr/>
            <p:nvPr/>
          </p:nvGrpSpPr>
          <p:grpSpPr>
            <a:xfrm>
              <a:off x="0" y="-192881"/>
              <a:ext cx="24416939" cy="999771"/>
              <a:chOff x="0" y="-38100"/>
              <a:chExt cx="4823099" cy="197486"/>
            </a:xfrm>
          </p:grpSpPr>
          <p:sp>
            <p:nvSpPr>
              <p:cNvPr id="37" name="TextBox 35">
                <a:extLst>
                  <a:ext uri="{FF2B5EF4-FFF2-40B4-BE49-F238E27FC236}">
                    <a16:creationId xmlns:a16="http://schemas.microsoft.com/office/drawing/2014/main" id="{C54FD725-1142-405D-82EC-00883F9D0819}"/>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sp>
            <p:nvSpPr>
              <p:cNvPr id="36" name="Freeform 34">
                <a:extLst>
                  <a:ext uri="{FF2B5EF4-FFF2-40B4-BE49-F238E27FC236}">
                    <a16:creationId xmlns:a16="http://schemas.microsoft.com/office/drawing/2014/main" id="{44F08F86-19BA-4FAC-8848-767BA228A2E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grpSp>
        <p:sp>
          <p:nvSpPr>
            <p:cNvPr id="35" name="Freeform 36">
              <a:extLst>
                <a:ext uri="{FF2B5EF4-FFF2-40B4-BE49-F238E27FC236}">
                  <a16:creationId xmlns:a16="http://schemas.microsoft.com/office/drawing/2014/main" id="{B6EE0F96-7A92-4EAD-950A-C8B6851E439D}"/>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6"/>
              <a:stretch>
                <a:fillRect/>
              </a:stretch>
            </a:blipFill>
          </p:spPr>
          <p:txBody>
            <a:bodyPr/>
            <a:lstStyle/>
            <a:p>
              <a:endParaRPr lang="en-US" sz="2700"/>
            </a:p>
          </p:txBody>
        </p:sp>
      </p:grpSp>
      <p:sp>
        <p:nvSpPr>
          <p:cNvPr id="6" name="TextBox 16">
            <a:extLst>
              <a:ext uri="{FF2B5EF4-FFF2-40B4-BE49-F238E27FC236}">
                <a16:creationId xmlns:a16="http://schemas.microsoft.com/office/drawing/2014/main" id="{DCDDC995-648F-3D10-710B-04868D53CD6C}"/>
              </a:ext>
            </a:extLst>
          </p:cNvPr>
          <p:cNvSpPr txBox="1"/>
          <p:nvPr/>
        </p:nvSpPr>
        <p:spPr>
          <a:xfrm>
            <a:off x="3196676" y="9412012"/>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1" name="TextBox 10">
            <a:extLst>
              <a:ext uri="{FF2B5EF4-FFF2-40B4-BE49-F238E27FC236}">
                <a16:creationId xmlns:a16="http://schemas.microsoft.com/office/drawing/2014/main" id="{E0A19AA6-8B7A-06DF-406E-6E22D058B7E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16</a:t>
            </a:r>
            <a:endParaRPr lang="en-US"/>
          </a:p>
          <a:p>
            <a:endParaRPr lang="en-US" sz="2400" b="1">
              <a:solidFill>
                <a:srgbClr val="1C1C3D"/>
              </a:solidFill>
              <a:ea typeface="Calibri"/>
              <a:cs typeface="Calibri"/>
            </a:endParaRPr>
          </a:p>
        </p:txBody>
      </p:sp>
      <p:pic>
        <p:nvPicPr>
          <p:cNvPr id="7" name="Picture 6" descr="A rows of tomatoes growing in a greenhouse&#10;&#10;Description automatically generated">
            <a:extLst>
              <a:ext uri="{FF2B5EF4-FFF2-40B4-BE49-F238E27FC236}">
                <a16:creationId xmlns:a16="http://schemas.microsoft.com/office/drawing/2014/main" id="{1BB7DB5C-0106-7C95-AD0E-1272702A26E0}"/>
              </a:ext>
            </a:extLst>
          </p:cNvPr>
          <p:cNvPicPr>
            <a:picLocks noChangeAspect="1"/>
          </p:cNvPicPr>
          <p:nvPr/>
        </p:nvPicPr>
        <p:blipFill>
          <a:blip r:embed="rId7"/>
          <a:stretch>
            <a:fillRect/>
          </a:stretch>
        </p:blipFill>
        <p:spPr>
          <a:xfrm>
            <a:off x="-3162" y="3340170"/>
            <a:ext cx="6564923" cy="4284052"/>
          </a:xfrm>
          <a:prstGeom prst="rect">
            <a:avLst/>
          </a:prstGeom>
        </p:spPr>
      </p:pic>
    </p:spTree>
    <p:extLst>
      <p:ext uri="{BB962C8B-B14F-4D97-AF65-F5344CB8AC3E}">
        <p14:creationId xmlns:p14="http://schemas.microsoft.com/office/powerpoint/2010/main" val="1981352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609600" y="0"/>
            <a:ext cx="20267216" cy="1352682"/>
            <a:chOff x="0" y="0"/>
            <a:chExt cx="5337868" cy="356262"/>
          </a:xfrm>
        </p:grpSpPr>
        <p:sp>
          <p:nvSpPr>
            <p:cNvPr id="3" name="Freeform 3"/>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10" name="Freeform 10"/>
          <p:cNvSpPr/>
          <p:nvPr/>
        </p:nvSpPr>
        <p:spPr>
          <a:xfrm>
            <a:off x="43314" y="847313"/>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2" name="Freeform 12"/>
          <p:cNvSpPr/>
          <p:nvPr/>
        </p:nvSpPr>
        <p:spPr>
          <a:xfrm rot="820805">
            <a:off x="-1032776" y="8739233"/>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3" name="Freeform 13"/>
          <p:cNvSpPr/>
          <p:nvPr/>
        </p:nvSpPr>
        <p:spPr>
          <a:xfrm rot="-1591858">
            <a:off x="16511168" y="-33841"/>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4" name="TextBox 2">
            <a:extLst>
              <a:ext uri="{FF2B5EF4-FFF2-40B4-BE49-F238E27FC236}">
                <a16:creationId xmlns:a16="http://schemas.microsoft.com/office/drawing/2014/main" id="{EC754516-F464-4DB7-93AC-E2C3C2F64CD0}"/>
              </a:ext>
            </a:extLst>
          </p:cNvPr>
          <p:cNvSpPr txBox="1"/>
          <p:nvPr/>
        </p:nvSpPr>
        <p:spPr>
          <a:xfrm>
            <a:off x="2226601" y="1632924"/>
            <a:ext cx="10104039" cy="944307"/>
          </a:xfrm>
          <a:prstGeom prst="rect">
            <a:avLst/>
          </a:prstGeom>
        </p:spPr>
        <p:txBody>
          <a:bodyPr wrap="square"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Completed Function (50%)</a:t>
            </a:r>
          </a:p>
        </p:txBody>
      </p:sp>
      <p:grpSp>
        <p:nvGrpSpPr>
          <p:cNvPr id="15" name="Group 9">
            <a:extLst>
              <a:ext uri="{FF2B5EF4-FFF2-40B4-BE49-F238E27FC236}">
                <a16:creationId xmlns:a16="http://schemas.microsoft.com/office/drawing/2014/main" id="{F2CF16F6-1D65-4185-A59C-ECDA8F11E595}"/>
              </a:ext>
            </a:extLst>
          </p:cNvPr>
          <p:cNvGrpSpPr/>
          <p:nvPr/>
        </p:nvGrpSpPr>
        <p:grpSpPr>
          <a:xfrm>
            <a:off x="13794249" y="4075881"/>
            <a:ext cx="4495800" cy="5325793"/>
            <a:chOff x="0" y="0"/>
            <a:chExt cx="12819444" cy="13716000"/>
          </a:xfrm>
        </p:grpSpPr>
        <p:pic>
          <p:nvPicPr>
            <p:cNvPr id="16" name="Picture 10">
              <a:extLst>
                <a:ext uri="{FF2B5EF4-FFF2-40B4-BE49-F238E27FC236}">
                  <a16:creationId xmlns:a16="http://schemas.microsoft.com/office/drawing/2014/main" id="{FD8493AA-1301-40FE-8449-D17A7704E342}"/>
                </a:ext>
              </a:extLst>
            </p:cNvPr>
            <p:cNvPicPr>
              <a:picLocks noChangeAspect="1"/>
            </p:cNvPicPr>
            <p:nvPr/>
          </p:nvPicPr>
          <p:blipFill>
            <a:blip r:embed="rId4"/>
            <a:srcRect l="18305" r="19366"/>
            <a:stretch>
              <a:fillRect/>
            </a:stretch>
          </p:blipFill>
          <p:spPr>
            <a:xfrm>
              <a:off x="0" y="0"/>
              <a:ext cx="12819444" cy="13716000"/>
            </a:xfrm>
            <a:prstGeom prst="rect">
              <a:avLst/>
            </a:prstGeom>
          </p:spPr>
        </p:pic>
      </p:grpSp>
      <p:sp>
        <p:nvSpPr>
          <p:cNvPr id="9" name="TextBox 8">
            <a:extLst>
              <a:ext uri="{FF2B5EF4-FFF2-40B4-BE49-F238E27FC236}">
                <a16:creationId xmlns:a16="http://schemas.microsoft.com/office/drawing/2014/main" id="{BBB44758-3C0A-9B2B-7DE7-9B48DFEAB415}"/>
              </a:ext>
            </a:extLst>
          </p:cNvPr>
          <p:cNvSpPr txBox="1"/>
          <p:nvPr/>
        </p:nvSpPr>
        <p:spPr>
          <a:xfrm>
            <a:off x="3708506" y="2747044"/>
            <a:ext cx="82864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ea typeface="+mn-lt"/>
                <a:cs typeface="+mn-lt"/>
              </a:rPr>
              <a:t>Disease Detection Model Development</a:t>
            </a:r>
            <a:endParaRPr lang="en-US" sz="4000">
              <a:ea typeface="Calibri"/>
              <a:cs typeface="Calibri"/>
            </a:endParaRPr>
          </a:p>
        </p:txBody>
      </p:sp>
      <p:sp>
        <p:nvSpPr>
          <p:cNvPr id="11" name="TextBox 10">
            <a:extLst>
              <a:ext uri="{FF2B5EF4-FFF2-40B4-BE49-F238E27FC236}">
                <a16:creationId xmlns:a16="http://schemas.microsoft.com/office/drawing/2014/main" id="{130E0CA5-2303-2C1B-CA38-9155CAA66F74}"/>
              </a:ext>
            </a:extLst>
          </p:cNvPr>
          <p:cNvSpPr txBox="1"/>
          <p:nvPr/>
        </p:nvSpPr>
        <p:spPr>
          <a:xfrm>
            <a:off x="3708506" y="3436958"/>
            <a:ext cx="8286410"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a:ea typeface="+mn-lt"/>
                <a:cs typeface="+mn-lt"/>
              </a:rPr>
              <a:t>Severity Classification</a:t>
            </a:r>
          </a:p>
          <a:p>
            <a:endParaRPr lang="en-US" sz="3600">
              <a:ea typeface="Calibri"/>
              <a:cs typeface="Calibri"/>
            </a:endParaRPr>
          </a:p>
        </p:txBody>
      </p:sp>
      <p:sp>
        <p:nvSpPr>
          <p:cNvPr id="17" name="TextBox 16">
            <a:extLst>
              <a:ext uri="{FF2B5EF4-FFF2-40B4-BE49-F238E27FC236}">
                <a16:creationId xmlns:a16="http://schemas.microsoft.com/office/drawing/2014/main" id="{988E9084-8F9F-7852-1103-B20F5638033D}"/>
              </a:ext>
            </a:extLst>
          </p:cNvPr>
          <p:cNvSpPr txBox="1"/>
          <p:nvPr/>
        </p:nvSpPr>
        <p:spPr>
          <a:xfrm>
            <a:off x="3708506" y="4113989"/>
            <a:ext cx="8286410"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a:ea typeface="+mn-lt"/>
                <a:cs typeface="+mn-lt"/>
              </a:rPr>
              <a:t>Recommendations Engine</a:t>
            </a:r>
          </a:p>
          <a:p>
            <a:endParaRPr lang="en-US" sz="3600">
              <a:ea typeface="Calibri"/>
              <a:cs typeface="Calibri"/>
            </a:endParaRPr>
          </a:p>
        </p:txBody>
      </p:sp>
      <p:grpSp>
        <p:nvGrpSpPr>
          <p:cNvPr id="19" name="Group 18">
            <a:extLst>
              <a:ext uri="{FF2B5EF4-FFF2-40B4-BE49-F238E27FC236}">
                <a16:creationId xmlns:a16="http://schemas.microsoft.com/office/drawing/2014/main" id="{F0771E94-00B2-F593-F006-CC7239C405C3}"/>
              </a:ext>
            </a:extLst>
          </p:cNvPr>
          <p:cNvGrpSpPr/>
          <p:nvPr/>
        </p:nvGrpSpPr>
        <p:grpSpPr>
          <a:xfrm>
            <a:off x="2" y="9162259"/>
            <a:ext cx="18288000" cy="1124742"/>
            <a:chOff x="0" y="-192881"/>
            <a:chExt cx="24416939" cy="999771"/>
          </a:xfrm>
        </p:grpSpPr>
        <p:grpSp>
          <p:nvGrpSpPr>
            <p:cNvPr id="6" name="Group 5">
              <a:extLst>
                <a:ext uri="{FF2B5EF4-FFF2-40B4-BE49-F238E27FC236}">
                  <a16:creationId xmlns:a16="http://schemas.microsoft.com/office/drawing/2014/main" id="{68C54F09-9412-4DBF-B437-F1179A62BAC1}"/>
                </a:ext>
              </a:extLst>
            </p:cNvPr>
            <p:cNvGrpSpPr/>
            <p:nvPr/>
          </p:nvGrpSpPr>
          <p:grpSpPr>
            <a:xfrm>
              <a:off x="0" y="-192881"/>
              <a:ext cx="24416939" cy="999771"/>
              <a:chOff x="0" y="-38100"/>
              <a:chExt cx="4823099" cy="197486"/>
            </a:xfrm>
          </p:grpSpPr>
          <p:sp>
            <p:nvSpPr>
              <p:cNvPr id="8" name="TextBox 35">
                <a:extLst>
                  <a:ext uri="{FF2B5EF4-FFF2-40B4-BE49-F238E27FC236}">
                    <a16:creationId xmlns:a16="http://schemas.microsoft.com/office/drawing/2014/main" id="{E436B114-85A3-283E-F33A-F819BAF0F3A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sp>
            <p:nvSpPr>
              <p:cNvPr id="18" name="Freeform 34">
                <a:extLst>
                  <a:ext uri="{FF2B5EF4-FFF2-40B4-BE49-F238E27FC236}">
                    <a16:creationId xmlns:a16="http://schemas.microsoft.com/office/drawing/2014/main" id="{24196E09-F43D-4BC0-B6A0-8FF4A4E3402F}"/>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grpSp>
        <p:sp>
          <p:nvSpPr>
            <p:cNvPr id="7" name="Freeform 36">
              <a:extLst>
                <a:ext uri="{FF2B5EF4-FFF2-40B4-BE49-F238E27FC236}">
                  <a16:creationId xmlns:a16="http://schemas.microsoft.com/office/drawing/2014/main" id="{34AAFD8A-0EAE-4DC8-37E5-FFBF25234A31}"/>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5"/>
              <a:stretch>
                <a:fillRect/>
              </a:stretch>
            </a:blipFill>
          </p:spPr>
          <p:txBody>
            <a:bodyPr/>
            <a:lstStyle/>
            <a:p>
              <a:endParaRPr lang="en-US" sz="2700"/>
            </a:p>
          </p:txBody>
        </p:sp>
      </p:grpSp>
      <p:sp>
        <p:nvSpPr>
          <p:cNvPr id="29" name="TextBox 16">
            <a:extLst>
              <a:ext uri="{FF2B5EF4-FFF2-40B4-BE49-F238E27FC236}">
                <a16:creationId xmlns:a16="http://schemas.microsoft.com/office/drawing/2014/main" id="{8244BD6E-9528-B023-94D2-31AF33D3C8DC}"/>
              </a:ext>
            </a:extLst>
          </p:cNvPr>
          <p:cNvSpPr txBox="1"/>
          <p:nvPr/>
        </p:nvSpPr>
        <p:spPr>
          <a:xfrm>
            <a:off x="3253486" y="9409661"/>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22" name="TextBox 21">
            <a:extLst>
              <a:ext uri="{FF2B5EF4-FFF2-40B4-BE49-F238E27FC236}">
                <a16:creationId xmlns:a16="http://schemas.microsoft.com/office/drawing/2014/main" id="{DF7A4897-FA6D-9C5C-2EB8-F4F8518237E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17</a:t>
            </a:r>
            <a:endParaRPr lang="en-US"/>
          </a:p>
          <a:p>
            <a:endParaRPr lang="en-US" sz="2400" b="1">
              <a:solidFill>
                <a:srgbClr val="1C1C3D"/>
              </a:solidFill>
              <a:ea typeface="Calibri"/>
              <a:cs typeface="Calibri"/>
            </a:endParaRPr>
          </a:p>
        </p:txBody>
      </p:sp>
      <p:sp>
        <p:nvSpPr>
          <p:cNvPr id="23" name="TextBox 2">
            <a:extLst>
              <a:ext uri="{FF2B5EF4-FFF2-40B4-BE49-F238E27FC236}">
                <a16:creationId xmlns:a16="http://schemas.microsoft.com/office/drawing/2014/main" id="{7EA375C8-C043-76F1-AD34-D536EA536C4C}"/>
              </a:ext>
            </a:extLst>
          </p:cNvPr>
          <p:cNvSpPr txBox="1"/>
          <p:nvPr/>
        </p:nvSpPr>
        <p:spPr>
          <a:xfrm>
            <a:off x="-236299" y="5413394"/>
            <a:ext cx="10119485" cy="934423"/>
          </a:xfrm>
          <a:prstGeom prst="rect">
            <a:avLst/>
          </a:prstGeom>
        </p:spPr>
        <p:txBody>
          <a:bodyPr wrap="square"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Future Work</a:t>
            </a:r>
            <a:endParaRPr lang="en-US"/>
          </a:p>
        </p:txBody>
      </p:sp>
      <p:sp>
        <p:nvSpPr>
          <p:cNvPr id="24" name="TextBox 23">
            <a:extLst>
              <a:ext uri="{FF2B5EF4-FFF2-40B4-BE49-F238E27FC236}">
                <a16:creationId xmlns:a16="http://schemas.microsoft.com/office/drawing/2014/main" id="{6E57661C-794F-A605-83BB-432295CC4B59}"/>
              </a:ext>
            </a:extLst>
          </p:cNvPr>
          <p:cNvSpPr txBox="1"/>
          <p:nvPr/>
        </p:nvSpPr>
        <p:spPr>
          <a:xfrm>
            <a:off x="3708506" y="6529553"/>
            <a:ext cx="9861896"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ea typeface="+mn-lt"/>
                <a:cs typeface="+mn-lt"/>
              </a:rPr>
              <a:t>Integration of machine learning</a:t>
            </a:r>
            <a:endParaRPr lang="en-US"/>
          </a:p>
          <a:p>
            <a:r>
              <a:rPr lang="en-US" sz="4000">
                <a:ea typeface="+mn-lt"/>
                <a:cs typeface="+mn-lt"/>
              </a:rPr>
              <a:t>Mobile application development</a:t>
            </a:r>
          </a:p>
          <a:p>
            <a:endParaRPr lang="en-US" sz="4000">
              <a:ea typeface="Calibri"/>
              <a:cs typeface="Calibri"/>
            </a:endParaRPr>
          </a:p>
          <a:p>
            <a:pPr algn="just"/>
            <a:endParaRPr lang="en-US" sz="4000">
              <a:ea typeface="Calibri"/>
              <a:cs typeface="Calibri"/>
            </a:endParaRPr>
          </a:p>
          <a:p>
            <a:endParaRPr lang="en-US" sz="3600">
              <a:ea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3041" y="294255"/>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Future work</a:t>
            </a:r>
          </a:p>
        </p:txBody>
      </p:sp>
      <p:grpSp>
        <p:nvGrpSpPr>
          <p:cNvPr id="9" name="Group 9"/>
          <p:cNvGrpSpPr/>
          <p:nvPr/>
        </p:nvGrpSpPr>
        <p:grpSpPr>
          <a:xfrm>
            <a:off x="-1061855" y="8974304"/>
            <a:ext cx="7795593" cy="1971916"/>
            <a:chOff x="0" y="0"/>
            <a:chExt cx="2053160" cy="519352"/>
          </a:xfrm>
        </p:grpSpPr>
        <p:sp>
          <p:nvSpPr>
            <p:cNvPr id="10" name="Freeform 10"/>
            <p:cNvSpPr/>
            <p:nvPr/>
          </p:nvSpPr>
          <p:spPr>
            <a:xfrm>
              <a:off x="0" y="0"/>
              <a:ext cx="2053160" cy="519352"/>
            </a:xfrm>
            <a:custGeom>
              <a:avLst/>
              <a:gdLst/>
              <a:ahLst/>
              <a:cxnLst/>
              <a:rect l="l" t="t" r="r" b="b"/>
              <a:pathLst>
                <a:path w="2053160" h="519352">
                  <a:moveTo>
                    <a:pt x="50649" y="0"/>
                  </a:moveTo>
                  <a:lnTo>
                    <a:pt x="2002511" y="0"/>
                  </a:lnTo>
                  <a:cubicBezTo>
                    <a:pt x="2030484" y="0"/>
                    <a:pt x="2053160" y="22676"/>
                    <a:pt x="2053160" y="50649"/>
                  </a:cubicBezTo>
                  <a:lnTo>
                    <a:pt x="2053160" y="468703"/>
                  </a:lnTo>
                  <a:cubicBezTo>
                    <a:pt x="2053160" y="496676"/>
                    <a:pt x="2030484" y="519352"/>
                    <a:pt x="2002511" y="519352"/>
                  </a:cubicBezTo>
                  <a:lnTo>
                    <a:pt x="50649" y="519352"/>
                  </a:lnTo>
                  <a:cubicBezTo>
                    <a:pt x="22676" y="519352"/>
                    <a:pt x="0" y="496676"/>
                    <a:pt x="0" y="468703"/>
                  </a:cubicBezTo>
                  <a:lnTo>
                    <a:pt x="0" y="50649"/>
                  </a:lnTo>
                  <a:cubicBezTo>
                    <a:pt x="0" y="22676"/>
                    <a:pt x="22676" y="0"/>
                    <a:pt x="50649" y="0"/>
                  </a:cubicBezTo>
                  <a:close/>
                </a:path>
              </a:pathLst>
            </a:custGeom>
            <a:solidFill>
              <a:srgbClr val="A9C229"/>
            </a:solidFill>
          </p:spPr>
          <p:txBody>
            <a:bodyPr/>
            <a:lstStyle/>
            <a:p>
              <a:endParaRPr lang="en-US"/>
            </a:p>
          </p:txBody>
        </p:sp>
        <p:sp>
          <p:nvSpPr>
            <p:cNvPr id="11" name="TextBox 11"/>
            <p:cNvSpPr txBox="1"/>
            <p:nvPr/>
          </p:nvSpPr>
          <p:spPr>
            <a:xfrm>
              <a:off x="0" y="-47625"/>
              <a:ext cx="2053160" cy="566977"/>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a:off x="12568371" y="-751669"/>
            <a:ext cx="7795593" cy="1971916"/>
            <a:chOff x="0" y="0"/>
            <a:chExt cx="2053160" cy="519352"/>
          </a:xfrm>
        </p:grpSpPr>
        <p:sp>
          <p:nvSpPr>
            <p:cNvPr id="13" name="Freeform 13"/>
            <p:cNvSpPr/>
            <p:nvPr/>
          </p:nvSpPr>
          <p:spPr>
            <a:xfrm>
              <a:off x="0" y="0"/>
              <a:ext cx="2053160" cy="519352"/>
            </a:xfrm>
            <a:custGeom>
              <a:avLst/>
              <a:gdLst/>
              <a:ahLst/>
              <a:cxnLst/>
              <a:rect l="l" t="t" r="r" b="b"/>
              <a:pathLst>
                <a:path w="2053160" h="519352">
                  <a:moveTo>
                    <a:pt x="50649" y="0"/>
                  </a:moveTo>
                  <a:lnTo>
                    <a:pt x="2002511" y="0"/>
                  </a:lnTo>
                  <a:cubicBezTo>
                    <a:pt x="2030484" y="0"/>
                    <a:pt x="2053160" y="22676"/>
                    <a:pt x="2053160" y="50649"/>
                  </a:cubicBezTo>
                  <a:lnTo>
                    <a:pt x="2053160" y="468703"/>
                  </a:lnTo>
                  <a:cubicBezTo>
                    <a:pt x="2053160" y="496676"/>
                    <a:pt x="2030484" y="519352"/>
                    <a:pt x="2002511" y="519352"/>
                  </a:cubicBezTo>
                  <a:lnTo>
                    <a:pt x="50649" y="519352"/>
                  </a:lnTo>
                  <a:cubicBezTo>
                    <a:pt x="22676" y="519352"/>
                    <a:pt x="0" y="496676"/>
                    <a:pt x="0" y="468703"/>
                  </a:cubicBezTo>
                  <a:lnTo>
                    <a:pt x="0" y="50649"/>
                  </a:lnTo>
                  <a:cubicBezTo>
                    <a:pt x="0" y="22676"/>
                    <a:pt x="22676" y="0"/>
                    <a:pt x="50649" y="0"/>
                  </a:cubicBezTo>
                  <a:close/>
                </a:path>
              </a:pathLst>
            </a:custGeom>
            <a:solidFill>
              <a:srgbClr val="A9C229"/>
            </a:solidFill>
          </p:spPr>
          <p:txBody>
            <a:bodyPr/>
            <a:lstStyle/>
            <a:p>
              <a:endParaRPr lang="en-US"/>
            </a:p>
          </p:txBody>
        </p:sp>
        <p:sp>
          <p:nvSpPr>
            <p:cNvPr id="14" name="TextBox 14"/>
            <p:cNvSpPr txBox="1"/>
            <p:nvPr/>
          </p:nvSpPr>
          <p:spPr>
            <a:xfrm>
              <a:off x="0" y="-47625"/>
              <a:ext cx="2053160" cy="566977"/>
            </a:xfrm>
            <a:prstGeom prst="rect">
              <a:avLst/>
            </a:prstGeom>
          </p:spPr>
          <p:txBody>
            <a:bodyPr lIns="50800" tIns="50800" rIns="50800" bIns="50800" rtlCol="0" anchor="ctr"/>
            <a:lstStyle/>
            <a:p>
              <a:pPr algn="ctr">
                <a:lnSpc>
                  <a:spcPts val="3639"/>
                </a:lnSpc>
              </a:pPr>
              <a:endParaRPr/>
            </a:p>
          </p:txBody>
        </p:sp>
      </p:grpSp>
      <p:sp>
        <p:nvSpPr>
          <p:cNvPr id="16" name="Freeform 16"/>
          <p:cNvSpPr/>
          <p:nvPr/>
        </p:nvSpPr>
        <p:spPr>
          <a:xfrm rot="820805">
            <a:off x="16081769" y="7953419"/>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2"/>
            <a:stretch>
              <a:fillRect/>
            </a:stretch>
          </a:blipFill>
        </p:spPr>
        <p:txBody>
          <a:bodyPr/>
          <a:lstStyle/>
          <a:p>
            <a:endParaRPr lang="en-US"/>
          </a:p>
        </p:txBody>
      </p:sp>
      <p:sp>
        <p:nvSpPr>
          <p:cNvPr id="17" name="Freeform 17"/>
          <p:cNvSpPr/>
          <p:nvPr/>
        </p:nvSpPr>
        <p:spPr>
          <a:xfrm rot="820805">
            <a:off x="-2051688" y="-453763"/>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2"/>
            <a:stretch>
              <a:fillRect/>
            </a:stretch>
          </a:blipFill>
        </p:spPr>
        <p:txBody>
          <a:bodyPr/>
          <a:lstStyle/>
          <a:p>
            <a:endParaRPr lang="en-US"/>
          </a:p>
        </p:txBody>
      </p:sp>
      <p:grpSp>
        <p:nvGrpSpPr>
          <p:cNvPr id="20" name="Group 32">
            <a:extLst>
              <a:ext uri="{FF2B5EF4-FFF2-40B4-BE49-F238E27FC236}">
                <a16:creationId xmlns:a16="http://schemas.microsoft.com/office/drawing/2014/main" id="{2167A504-DF2D-483F-B24F-E6CE2A246588}"/>
              </a:ext>
            </a:extLst>
          </p:cNvPr>
          <p:cNvGrpSpPr/>
          <p:nvPr/>
        </p:nvGrpSpPr>
        <p:grpSpPr>
          <a:xfrm>
            <a:off x="2" y="9379250"/>
            <a:ext cx="18288000" cy="907751"/>
            <a:chOff x="0" y="0"/>
            <a:chExt cx="24416939" cy="806890"/>
          </a:xfrm>
        </p:grpSpPr>
        <p:grpSp>
          <p:nvGrpSpPr>
            <p:cNvPr id="21" name="Group 33">
              <a:extLst>
                <a:ext uri="{FF2B5EF4-FFF2-40B4-BE49-F238E27FC236}">
                  <a16:creationId xmlns:a16="http://schemas.microsoft.com/office/drawing/2014/main" id="{31C35E46-503D-452A-8C05-B39D82F829EE}"/>
                </a:ext>
              </a:extLst>
            </p:cNvPr>
            <p:cNvGrpSpPr/>
            <p:nvPr/>
          </p:nvGrpSpPr>
          <p:grpSpPr>
            <a:xfrm>
              <a:off x="0" y="0"/>
              <a:ext cx="24416939" cy="806890"/>
              <a:chOff x="0" y="0"/>
              <a:chExt cx="4823099" cy="159386"/>
            </a:xfrm>
          </p:grpSpPr>
          <p:sp>
            <p:nvSpPr>
              <p:cNvPr id="23" name="Freeform 34">
                <a:extLst>
                  <a:ext uri="{FF2B5EF4-FFF2-40B4-BE49-F238E27FC236}">
                    <a16:creationId xmlns:a16="http://schemas.microsoft.com/office/drawing/2014/main" id="{27C91168-A650-4258-98A7-22FC10F1F20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4" name="TextBox 35">
                <a:extLst>
                  <a:ext uri="{FF2B5EF4-FFF2-40B4-BE49-F238E27FC236}">
                    <a16:creationId xmlns:a16="http://schemas.microsoft.com/office/drawing/2014/main" id="{DECAA481-D834-46C0-8C49-A55D510F05F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2" name="Freeform 36">
              <a:extLst>
                <a:ext uri="{FF2B5EF4-FFF2-40B4-BE49-F238E27FC236}">
                  <a16:creationId xmlns:a16="http://schemas.microsoft.com/office/drawing/2014/main" id="{FF01AB54-01AB-46E0-9FC7-0F35E0C7BAD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pic>
        <p:nvPicPr>
          <p:cNvPr id="5" name="Picture 4" descr="A screenshot of a cell phone&#10;&#10;Description automatically generated">
            <a:extLst>
              <a:ext uri="{FF2B5EF4-FFF2-40B4-BE49-F238E27FC236}">
                <a16:creationId xmlns:a16="http://schemas.microsoft.com/office/drawing/2014/main" id="{B88078DF-DBF2-A5CA-FC8F-5DCE924735F1}"/>
              </a:ext>
            </a:extLst>
          </p:cNvPr>
          <p:cNvPicPr>
            <a:picLocks noChangeAspect="1"/>
          </p:cNvPicPr>
          <p:nvPr/>
        </p:nvPicPr>
        <p:blipFill>
          <a:blip r:embed="rId4"/>
          <a:stretch>
            <a:fillRect/>
          </a:stretch>
        </p:blipFill>
        <p:spPr>
          <a:xfrm>
            <a:off x="12564596" y="1529043"/>
            <a:ext cx="3294531" cy="7447430"/>
          </a:xfrm>
          <a:prstGeom prst="rect">
            <a:avLst/>
          </a:prstGeom>
        </p:spPr>
      </p:pic>
      <p:pic>
        <p:nvPicPr>
          <p:cNvPr id="7" name="Picture 6" descr="A screenshot of a phone&#10;&#10;Description automatically generated">
            <a:extLst>
              <a:ext uri="{FF2B5EF4-FFF2-40B4-BE49-F238E27FC236}">
                <a16:creationId xmlns:a16="http://schemas.microsoft.com/office/drawing/2014/main" id="{FA7DC425-47B6-2F9E-2096-782DDA3F3321}"/>
              </a:ext>
            </a:extLst>
          </p:cNvPr>
          <p:cNvPicPr>
            <a:picLocks noChangeAspect="1"/>
          </p:cNvPicPr>
          <p:nvPr/>
        </p:nvPicPr>
        <p:blipFill>
          <a:blip r:embed="rId5"/>
          <a:stretch>
            <a:fillRect/>
          </a:stretch>
        </p:blipFill>
        <p:spPr>
          <a:xfrm>
            <a:off x="7788649" y="1526801"/>
            <a:ext cx="3299012" cy="7451910"/>
          </a:xfrm>
          <a:prstGeom prst="rect">
            <a:avLst/>
          </a:prstGeom>
        </p:spPr>
      </p:pic>
      <p:pic>
        <p:nvPicPr>
          <p:cNvPr id="8" name="Picture 7" descr="A close-up of a leaf&#10;&#10;Description automatically generated">
            <a:extLst>
              <a:ext uri="{FF2B5EF4-FFF2-40B4-BE49-F238E27FC236}">
                <a16:creationId xmlns:a16="http://schemas.microsoft.com/office/drawing/2014/main" id="{4A961E42-9664-D0E4-A5F7-B43BBE1733FA}"/>
              </a:ext>
            </a:extLst>
          </p:cNvPr>
          <p:cNvPicPr>
            <a:picLocks noChangeAspect="1"/>
          </p:cNvPicPr>
          <p:nvPr/>
        </p:nvPicPr>
        <p:blipFill>
          <a:blip r:embed="rId6"/>
          <a:stretch>
            <a:fillRect/>
          </a:stretch>
        </p:blipFill>
        <p:spPr>
          <a:xfrm>
            <a:off x="2177583" y="1522040"/>
            <a:ext cx="3612216" cy="7461435"/>
          </a:xfrm>
          <a:prstGeom prst="rect">
            <a:avLst/>
          </a:prstGeom>
        </p:spPr>
      </p:pic>
      <p:sp>
        <p:nvSpPr>
          <p:cNvPr id="4" name="TextBox 16">
            <a:extLst>
              <a:ext uri="{FF2B5EF4-FFF2-40B4-BE49-F238E27FC236}">
                <a16:creationId xmlns:a16="http://schemas.microsoft.com/office/drawing/2014/main" id="{F4F20FFC-B116-DEB7-F643-81AFE96AEABB}"/>
              </a:ext>
            </a:extLst>
          </p:cNvPr>
          <p:cNvSpPr txBox="1"/>
          <p:nvPr/>
        </p:nvSpPr>
        <p:spPr>
          <a:xfrm>
            <a:off x="3006351" y="9533228"/>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8" name="TextBox 17">
            <a:extLst>
              <a:ext uri="{FF2B5EF4-FFF2-40B4-BE49-F238E27FC236}">
                <a16:creationId xmlns:a16="http://schemas.microsoft.com/office/drawing/2014/main" id="{0EC6DCCF-408F-CDA3-DD65-562764E15ECA}"/>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18</a:t>
            </a:r>
            <a:endParaRPr lang="en-US"/>
          </a:p>
          <a:p>
            <a:endParaRPr lang="en-US" sz="2400" b="1">
              <a:solidFill>
                <a:srgbClr val="1C1C3D"/>
              </a:solidFill>
              <a:ea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7" name="Group 7"/>
          <p:cNvGrpSpPr/>
          <p:nvPr/>
        </p:nvGrpSpPr>
        <p:grpSpPr>
          <a:xfrm>
            <a:off x="-898819" y="8556556"/>
            <a:ext cx="20085642" cy="2525513"/>
            <a:chOff x="0" y="-47625"/>
            <a:chExt cx="5290045" cy="665156"/>
          </a:xfrm>
        </p:grpSpPr>
        <p:sp>
          <p:nvSpPr>
            <p:cNvPr id="8" name="Freeform 8"/>
            <p:cNvSpPr/>
            <p:nvPr/>
          </p:nvSpPr>
          <p:spPr>
            <a:xfrm>
              <a:off x="0" y="0"/>
              <a:ext cx="5290045" cy="617531"/>
            </a:xfrm>
            <a:custGeom>
              <a:avLst/>
              <a:gdLst/>
              <a:ahLst/>
              <a:cxnLst/>
              <a:rect l="l" t="t" r="r" b="b"/>
              <a:pathLst>
                <a:path w="5290045" h="617531">
                  <a:moveTo>
                    <a:pt x="19658" y="0"/>
                  </a:moveTo>
                  <a:lnTo>
                    <a:pt x="5270387" y="0"/>
                  </a:lnTo>
                  <a:cubicBezTo>
                    <a:pt x="5281244" y="0"/>
                    <a:pt x="5290045" y="8801"/>
                    <a:pt x="5290045" y="19658"/>
                  </a:cubicBezTo>
                  <a:lnTo>
                    <a:pt x="5290045" y="597873"/>
                  </a:lnTo>
                  <a:cubicBezTo>
                    <a:pt x="5290045" y="608730"/>
                    <a:pt x="5281244" y="617531"/>
                    <a:pt x="5270387" y="617531"/>
                  </a:cubicBezTo>
                  <a:lnTo>
                    <a:pt x="19658" y="617531"/>
                  </a:lnTo>
                  <a:cubicBezTo>
                    <a:pt x="8801" y="617531"/>
                    <a:pt x="0" y="608730"/>
                    <a:pt x="0" y="597873"/>
                  </a:cubicBezTo>
                  <a:lnTo>
                    <a:pt x="0" y="19658"/>
                  </a:lnTo>
                  <a:cubicBezTo>
                    <a:pt x="0" y="8801"/>
                    <a:pt x="8801" y="0"/>
                    <a:pt x="19658" y="0"/>
                  </a:cubicBezTo>
                  <a:close/>
                </a:path>
              </a:pathLst>
            </a:custGeom>
            <a:solidFill>
              <a:srgbClr val="A9C229"/>
            </a:solidFill>
          </p:spPr>
          <p:txBody>
            <a:bodyPr/>
            <a:lstStyle/>
            <a:p>
              <a:endParaRPr lang="en-US"/>
            </a:p>
          </p:txBody>
        </p:sp>
        <p:sp>
          <p:nvSpPr>
            <p:cNvPr id="9" name="TextBox 9"/>
            <p:cNvSpPr txBox="1"/>
            <p:nvPr/>
          </p:nvSpPr>
          <p:spPr>
            <a:xfrm>
              <a:off x="0" y="-47625"/>
              <a:ext cx="5290044" cy="665156"/>
            </a:xfrm>
            <a:prstGeom prst="rect">
              <a:avLst/>
            </a:prstGeom>
          </p:spPr>
          <p:txBody>
            <a:bodyPr lIns="50800" tIns="50800" rIns="50800" bIns="50800" rtlCol="0" anchor="ctr"/>
            <a:lstStyle/>
            <a:p>
              <a:pPr algn="ctr">
                <a:lnSpc>
                  <a:spcPts val="3639"/>
                </a:lnSpc>
              </a:pPr>
              <a:endParaRPr/>
            </a:p>
          </p:txBody>
        </p:sp>
      </p:grpSp>
      <p:pic>
        <p:nvPicPr>
          <p:cNvPr id="2" name="Picture 1" descr="A group of people&amp;#39;s heads&#10;&#10;Description automatically generated">
            <a:extLst>
              <a:ext uri="{FF2B5EF4-FFF2-40B4-BE49-F238E27FC236}">
                <a16:creationId xmlns:a16="http://schemas.microsoft.com/office/drawing/2014/main" id="{C07B5485-BAAD-2F33-2672-3760CC9F9348}"/>
              </a:ext>
            </a:extLst>
          </p:cNvPr>
          <p:cNvPicPr>
            <a:picLocks noChangeAspect="1"/>
          </p:cNvPicPr>
          <p:nvPr/>
        </p:nvPicPr>
        <p:blipFill>
          <a:blip r:embed="rId2"/>
          <a:stretch>
            <a:fillRect/>
          </a:stretch>
        </p:blipFill>
        <p:spPr>
          <a:xfrm>
            <a:off x="-1961" y="3361"/>
            <a:ext cx="18006169" cy="9490262"/>
          </a:xfrm>
          <a:prstGeom prst="rect">
            <a:avLst/>
          </a:prstGeom>
        </p:spPr>
      </p:pic>
      <p:grpSp>
        <p:nvGrpSpPr>
          <p:cNvPr id="14" name="Group 32">
            <a:extLst>
              <a:ext uri="{FF2B5EF4-FFF2-40B4-BE49-F238E27FC236}">
                <a16:creationId xmlns:a16="http://schemas.microsoft.com/office/drawing/2014/main" id="{47FFF155-74D1-5A62-A99B-440B9C548F37}"/>
              </a:ext>
            </a:extLst>
          </p:cNvPr>
          <p:cNvGrpSpPr/>
          <p:nvPr/>
        </p:nvGrpSpPr>
        <p:grpSpPr>
          <a:xfrm>
            <a:off x="0" y="9233057"/>
            <a:ext cx="18288000" cy="1053944"/>
            <a:chOff x="0" y="-192881"/>
            <a:chExt cx="24416939" cy="999771"/>
          </a:xfrm>
        </p:grpSpPr>
        <p:grpSp>
          <p:nvGrpSpPr>
            <p:cNvPr id="10" name="Group 33">
              <a:extLst>
                <a:ext uri="{FF2B5EF4-FFF2-40B4-BE49-F238E27FC236}">
                  <a16:creationId xmlns:a16="http://schemas.microsoft.com/office/drawing/2014/main" id="{EA6588F2-BC44-1687-91D6-A9DD63526D27}"/>
                </a:ext>
              </a:extLst>
            </p:cNvPr>
            <p:cNvGrpSpPr/>
            <p:nvPr/>
          </p:nvGrpSpPr>
          <p:grpSpPr>
            <a:xfrm>
              <a:off x="0" y="-192881"/>
              <a:ext cx="24416939" cy="999771"/>
              <a:chOff x="0" y="-38100"/>
              <a:chExt cx="4823099" cy="197486"/>
            </a:xfrm>
          </p:grpSpPr>
          <p:sp>
            <p:nvSpPr>
              <p:cNvPr id="12" name="Freeform 34">
                <a:extLst>
                  <a:ext uri="{FF2B5EF4-FFF2-40B4-BE49-F238E27FC236}">
                    <a16:creationId xmlns:a16="http://schemas.microsoft.com/office/drawing/2014/main" id="{2472B155-86C8-C259-C52D-3D292DDE1C8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a:p>
            </p:txBody>
          </p:sp>
          <p:sp>
            <p:nvSpPr>
              <p:cNvPr id="13" name="TextBox 35">
                <a:extLst>
                  <a:ext uri="{FF2B5EF4-FFF2-40B4-BE49-F238E27FC236}">
                    <a16:creationId xmlns:a16="http://schemas.microsoft.com/office/drawing/2014/main" id="{88E3642F-1D3F-5DBD-BFA7-8602DBDC800D}"/>
                  </a:ext>
                </a:extLst>
              </p:cNvPr>
              <p:cNvSpPr txBox="1"/>
              <p:nvPr/>
            </p:nvSpPr>
            <p:spPr>
              <a:xfrm>
                <a:off x="0" y="-38100"/>
                <a:ext cx="4823099" cy="197486"/>
              </a:xfrm>
              <a:prstGeom prst="rect">
                <a:avLst/>
              </a:prstGeom>
            </p:spPr>
            <p:txBody>
              <a:bodyPr lIns="50800" tIns="50800" rIns="50800" bIns="50800" rtlCol="0" anchor="ctr"/>
              <a:lstStyle/>
              <a:p>
                <a:pPr algn="ctr">
                  <a:lnSpc>
                    <a:spcPts val="2659"/>
                  </a:lnSpc>
                </a:pPr>
                <a:endParaRPr/>
              </a:p>
            </p:txBody>
          </p:sp>
        </p:grpSp>
        <p:sp>
          <p:nvSpPr>
            <p:cNvPr id="11" name="Freeform 36">
              <a:extLst>
                <a:ext uri="{FF2B5EF4-FFF2-40B4-BE49-F238E27FC236}">
                  <a16:creationId xmlns:a16="http://schemas.microsoft.com/office/drawing/2014/main" id="{C51E3A47-391B-707A-640B-20A89B6B818F}"/>
                </a:ext>
              </a:extLst>
            </p:cNvPr>
            <p:cNvSpPr/>
            <p:nvPr/>
          </p:nvSpPr>
          <p:spPr>
            <a:xfrm>
              <a:off x="329789" y="70054"/>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a:p>
          </p:txBody>
        </p:sp>
      </p:grpSp>
      <p:sp>
        <p:nvSpPr>
          <p:cNvPr id="16" name="TextBox 15">
            <a:extLst>
              <a:ext uri="{FF2B5EF4-FFF2-40B4-BE49-F238E27FC236}">
                <a16:creationId xmlns:a16="http://schemas.microsoft.com/office/drawing/2014/main" id="{DD5D36F2-59B4-BF2D-866C-D8CCE6511CEA}"/>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a:t>
            </a:r>
            <a:endParaRPr lang="en-US"/>
          </a:p>
          <a:p>
            <a:endParaRPr lang="en-US" sz="2400" b="1">
              <a:solidFill>
                <a:srgbClr val="1C1C3D"/>
              </a:solidFill>
              <a:ea typeface="Calibri"/>
              <a:cs typeface="Calibri"/>
            </a:endParaRPr>
          </a:p>
        </p:txBody>
      </p:sp>
      <p:sp>
        <p:nvSpPr>
          <p:cNvPr id="20" name="TextBox 19">
            <a:extLst>
              <a:ext uri="{FF2B5EF4-FFF2-40B4-BE49-F238E27FC236}">
                <a16:creationId xmlns:a16="http://schemas.microsoft.com/office/drawing/2014/main" id="{9D458B3A-8C21-2518-FBD7-1334B8DBCD7C}"/>
              </a:ext>
            </a:extLst>
          </p:cNvPr>
          <p:cNvSpPr txBox="1"/>
          <p:nvPr/>
        </p:nvSpPr>
        <p:spPr>
          <a:xfrm>
            <a:off x="7270384" y="9494191"/>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spTree>
    <p:extLst>
      <p:ext uri="{BB962C8B-B14F-4D97-AF65-F5344CB8AC3E}">
        <p14:creationId xmlns:p14="http://schemas.microsoft.com/office/powerpoint/2010/main" val="189944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6130C372-88D2-5EA8-6260-C8735A0AEE1A}"/>
              </a:ext>
            </a:extLst>
          </p:cNvPr>
          <p:cNvGrpSpPr/>
          <p:nvPr/>
        </p:nvGrpSpPr>
        <p:grpSpPr>
          <a:xfrm>
            <a:off x="-1589387" y="-511098"/>
            <a:ext cx="7931763" cy="11666251"/>
            <a:chOff x="0" y="-47625"/>
            <a:chExt cx="2089024" cy="3072593"/>
          </a:xfrm>
        </p:grpSpPr>
        <p:sp>
          <p:nvSpPr>
            <p:cNvPr id="6" name="Freeform 3">
              <a:extLst>
                <a:ext uri="{FF2B5EF4-FFF2-40B4-BE49-F238E27FC236}">
                  <a16:creationId xmlns:a16="http://schemas.microsoft.com/office/drawing/2014/main" id="{CE3D90AF-DCCD-A22E-758F-90BF34B3FE70}"/>
                </a:ext>
              </a:extLst>
            </p:cNvPr>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7" name="TextBox 4">
              <a:extLst>
                <a:ext uri="{FF2B5EF4-FFF2-40B4-BE49-F238E27FC236}">
                  <a16:creationId xmlns:a16="http://schemas.microsoft.com/office/drawing/2014/main" id="{655FE04F-B336-9F6C-66D7-B87079A35A90}"/>
                </a:ext>
              </a:extLst>
            </p:cNvPr>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pic>
        <p:nvPicPr>
          <p:cNvPr id="4" name="Picture 3" descr="A person standing in a greenhouse&#10;&#10;Description automatically generated">
            <a:extLst>
              <a:ext uri="{FF2B5EF4-FFF2-40B4-BE49-F238E27FC236}">
                <a16:creationId xmlns:a16="http://schemas.microsoft.com/office/drawing/2014/main" id="{4EADF3D5-5FD1-9B59-B7BD-BB159723B5FF}"/>
              </a:ext>
            </a:extLst>
          </p:cNvPr>
          <p:cNvPicPr>
            <a:picLocks noChangeAspect="1"/>
          </p:cNvPicPr>
          <p:nvPr/>
        </p:nvPicPr>
        <p:blipFill>
          <a:blip r:embed="rId2"/>
          <a:stretch>
            <a:fillRect/>
          </a:stretch>
        </p:blipFill>
        <p:spPr>
          <a:xfrm>
            <a:off x="-787191" y="3266387"/>
            <a:ext cx="6340289" cy="4815728"/>
          </a:xfrm>
          <a:prstGeom prst="rect">
            <a:avLst/>
          </a:prstGeom>
        </p:spPr>
      </p:pic>
      <p:sp>
        <p:nvSpPr>
          <p:cNvPr id="10" name="Rectangle 9">
            <a:extLst>
              <a:ext uri="{FF2B5EF4-FFF2-40B4-BE49-F238E27FC236}">
                <a16:creationId xmlns:a16="http://schemas.microsoft.com/office/drawing/2014/main" id="{E9C9581D-49A0-3334-D0BE-66D70C94F9FF}"/>
              </a:ext>
            </a:extLst>
          </p:cNvPr>
          <p:cNvSpPr/>
          <p:nvPr/>
        </p:nvSpPr>
        <p:spPr>
          <a:xfrm>
            <a:off x="6815215" y="1392552"/>
            <a:ext cx="10988592" cy="8575637"/>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5DA09F-B138-9417-BB94-CBD821F7A2EF}"/>
              </a:ext>
            </a:extLst>
          </p:cNvPr>
          <p:cNvSpPr txBox="1"/>
          <p:nvPr/>
        </p:nvSpPr>
        <p:spPr>
          <a:xfrm>
            <a:off x="7107242" y="3355458"/>
            <a:ext cx="1040883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[1] T. Dharmasena, R. de Silva, N. </a:t>
            </a:r>
            <a:r>
              <a:rPr lang="en-US" sz="2000" err="1">
                <a:ea typeface="+mn-lt"/>
                <a:cs typeface="+mn-lt"/>
              </a:rPr>
              <a:t>Abhayasingha</a:t>
            </a:r>
            <a:r>
              <a:rPr lang="en-US" sz="2000">
                <a:ea typeface="+mn-lt"/>
                <a:cs typeface="+mn-lt"/>
              </a:rPr>
              <a:t>, and P. </a:t>
            </a:r>
            <a:r>
              <a:rPr lang="en-US" sz="2000" err="1">
                <a:ea typeface="+mn-lt"/>
                <a:cs typeface="+mn-lt"/>
              </a:rPr>
              <a:t>Abeygunawardhana</a:t>
            </a:r>
            <a:r>
              <a:rPr lang="en-US" sz="2000">
                <a:ea typeface="+mn-lt"/>
                <a:cs typeface="+mn-lt"/>
              </a:rPr>
              <a:t>, "Autonomous cloud robotic system for smart agriculture," in *Proc. 2019 Moratuwa Engineering Research Conference (</a:t>
            </a:r>
            <a:r>
              <a:rPr lang="en-US" sz="2000" err="1">
                <a:ea typeface="+mn-lt"/>
                <a:cs typeface="+mn-lt"/>
              </a:rPr>
              <a:t>MERCon</a:t>
            </a:r>
            <a:r>
              <a:rPr lang="en-US" sz="2000">
                <a:ea typeface="+mn-lt"/>
                <a:cs typeface="+mn-lt"/>
              </a:rPr>
              <a:t>)*, Moratuwa, Sri Lanka, 2019, pp. 388-393.</a:t>
            </a:r>
          </a:p>
          <a:p>
            <a:endParaRPr lang="en-US" sz="2000">
              <a:ea typeface="Calibri"/>
              <a:cs typeface="Calibri"/>
            </a:endParaRPr>
          </a:p>
          <a:p>
            <a:endParaRPr lang="en-US" sz="2000">
              <a:ea typeface="Calibri"/>
              <a:cs typeface="Calibri"/>
            </a:endParaRPr>
          </a:p>
          <a:p>
            <a:r>
              <a:rPr lang="en-US" sz="2000">
                <a:ea typeface="+mn-lt"/>
                <a:cs typeface="+mn-lt"/>
              </a:rPr>
              <a:t>[2] S. K. Kumara, R. Weerakkody, and S. </a:t>
            </a:r>
            <a:r>
              <a:rPr lang="en-US" sz="2000" err="1">
                <a:ea typeface="+mn-lt"/>
                <a:cs typeface="+mn-lt"/>
              </a:rPr>
              <a:t>Epasinghe</a:t>
            </a:r>
            <a:r>
              <a:rPr lang="en-US" sz="2000">
                <a:ea typeface="+mn-lt"/>
                <a:cs typeface="+mn-lt"/>
              </a:rPr>
              <a:t>, "Viability of Controlled Environmental Agriculture for Vegetable Farmers in Sri Lanka," Hector </a:t>
            </a:r>
            <a:r>
              <a:rPr lang="en-US" sz="2000" err="1">
                <a:ea typeface="+mn-lt"/>
                <a:cs typeface="+mn-lt"/>
              </a:rPr>
              <a:t>Kobbekaduwa</a:t>
            </a:r>
            <a:r>
              <a:rPr lang="en-US" sz="2000">
                <a:ea typeface="+mn-lt"/>
                <a:cs typeface="+mn-lt"/>
              </a:rPr>
              <a:t> Agrarian Research and Training Institute, Colombo, Sri Lanka, Tech. Rep., 2015.</a:t>
            </a:r>
          </a:p>
          <a:p>
            <a:endParaRPr lang="en-US" sz="2000">
              <a:ea typeface="Calibri"/>
              <a:cs typeface="Calibri"/>
            </a:endParaRPr>
          </a:p>
          <a:p>
            <a:endParaRPr lang="en-US" sz="2000">
              <a:ea typeface="Calibri"/>
              <a:cs typeface="Calibri"/>
            </a:endParaRPr>
          </a:p>
          <a:p>
            <a:r>
              <a:rPr lang="en-US" sz="2000">
                <a:ea typeface="+mn-lt"/>
                <a:cs typeface="+mn-lt"/>
              </a:rPr>
              <a:t>[3] T.S. Fernando, R. </a:t>
            </a:r>
            <a:r>
              <a:rPr lang="en-US" sz="2000" err="1">
                <a:ea typeface="+mn-lt"/>
                <a:cs typeface="+mn-lt"/>
              </a:rPr>
              <a:t>Nethmi</a:t>
            </a:r>
            <a:r>
              <a:rPr lang="en-US" sz="2000">
                <a:ea typeface="+mn-lt"/>
                <a:cs typeface="+mn-lt"/>
              </a:rPr>
              <a:t>, A. Silva, A. Perera, R. De Silva, and P. K. W. </a:t>
            </a:r>
            <a:r>
              <a:rPr lang="en-US" sz="2000" err="1">
                <a:ea typeface="+mn-lt"/>
                <a:cs typeface="+mn-lt"/>
              </a:rPr>
              <a:t>Abeygunawardhana</a:t>
            </a:r>
            <a:r>
              <a:rPr lang="en-US" sz="2000">
                <a:ea typeface="+mn-lt"/>
                <a:cs typeface="+mn-lt"/>
              </a:rPr>
              <a:t>, “Intelligent Disease Detection System for Greenhouse with a Robotic Monitoring System,” 1 in Proc. IEEE Conf. on Advancements in Computing (ICAC), 2020, pp. 1-7. </a:t>
            </a:r>
            <a:endParaRPr lang="en-US"/>
          </a:p>
          <a:p>
            <a:endParaRPr lang="en-US" sz="2000">
              <a:ea typeface="Calibri"/>
              <a:cs typeface="Calibri"/>
            </a:endParaRPr>
          </a:p>
          <a:p>
            <a:endParaRPr lang="en-US" sz="2000">
              <a:ea typeface="+mn-lt"/>
              <a:cs typeface="+mn-lt"/>
            </a:endParaRPr>
          </a:p>
          <a:p>
            <a:r>
              <a:rPr lang="en-US" sz="2000">
                <a:ea typeface="+mn-lt"/>
                <a:cs typeface="+mn-lt"/>
              </a:rPr>
              <a:t>[4] Zhang, M., et al. (2020). "A deep learning model for predicting risks of crop pests and diseases from sequential environmental data." Journal of Plant Pathology.</a:t>
            </a:r>
            <a:endParaRPr lang="en-US"/>
          </a:p>
          <a:p>
            <a:endParaRPr lang="en-US" sz="2000">
              <a:ea typeface="Calibri"/>
              <a:cs typeface="Calibri"/>
            </a:endParaRPr>
          </a:p>
        </p:txBody>
      </p:sp>
      <p:sp>
        <p:nvSpPr>
          <p:cNvPr id="16" name="TextBox 2">
            <a:extLst>
              <a:ext uri="{FF2B5EF4-FFF2-40B4-BE49-F238E27FC236}">
                <a16:creationId xmlns:a16="http://schemas.microsoft.com/office/drawing/2014/main" id="{B35F95F4-C1C6-381C-967C-030B14CB3D31}"/>
              </a:ext>
            </a:extLst>
          </p:cNvPr>
          <p:cNvSpPr txBox="1"/>
          <p:nvPr/>
        </p:nvSpPr>
        <p:spPr>
          <a:xfrm>
            <a:off x="6173249" y="1901876"/>
            <a:ext cx="12281917"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ea typeface="Gotham Bold"/>
                <a:cs typeface="Gotham Bold"/>
                <a:sym typeface="Gotham Bold"/>
              </a:rPr>
              <a:t>Reference</a:t>
            </a:r>
            <a:endParaRPr lang="en-US" sz="5567" b="1">
              <a:solidFill>
                <a:srgbClr val="000000"/>
              </a:solidFill>
              <a:latin typeface="Gotham Bold"/>
              <a:ea typeface="Gotham Bold"/>
              <a:cs typeface="Gotham Bold"/>
              <a:sym typeface="Gotham Bold"/>
            </a:endParaRPr>
          </a:p>
        </p:txBody>
      </p:sp>
      <p:sp>
        <p:nvSpPr>
          <p:cNvPr id="9" name="TextBox 8">
            <a:extLst>
              <a:ext uri="{FF2B5EF4-FFF2-40B4-BE49-F238E27FC236}">
                <a16:creationId xmlns:a16="http://schemas.microsoft.com/office/drawing/2014/main" id="{1D84065D-C90E-8528-54C4-1D98EE070E7A}"/>
              </a:ext>
            </a:extLst>
          </p:cNvPr>
          <p:cNvSpPr txBox="1"/>
          <p:nvPr/>
        </p:nvSpPr>
        <p:spPr>
          <a:xfrm>
            <a:off x="15591355" y="9259731"/>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19</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48007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5">
            <a:extLst>
              <a:ext uri="{FF2B5EF4-FFF2-40B4-BE49-F238E27FC236}">
                <a16:creationId xmlns:a16="http://schemas.microsoft.com/office/drawing/2014/main" id="{2F7F9C6B-7F58-46AD-B998-A36DE9ED6E8A}"/>
              </a:ext>
            </a:extLst>
          </p:cNvPr>
          <p:cNvGrpSpPr/>
          <p:nvPr/>
        </p:nvGrpSpPr>
        <p:grpSpPr>
          <a:xfrm>
            <a:off x="14627050" y="-3058359"/>
            <a:ext cx="5603297" cy="5603297"/>
            <a:chOff x="0" y="0"/>
            <a:chExt cx="812800" cy="812800"/>
          </a:xfrm>
          <a:noFill/>
        </p:grpSpPr>
        <p:sp>
          <p:nvSpPr>
            <p:cNvPr id="27" name="Freeform 6">
              <a:extLst>
                <a:ext uri="{FF2B5EF4-FFF2-40B4-BE49-F238E27FC236}">
                  <a16:creationId xmlns:a16="http://schemas.microsoft.com/office/drawing/2014/main" id="{1448ABE7-D020-490A-AA4F-6DF579087B7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sz="2700"/>
            </a:p>
          </p:txBody>
        </p:sp>
        <p:sp>
          <p:nvSpPr>
            <p:cNvPr id="28" name="TextBox 7">
              <a:extLst>
                <a:ext uri="{FF2B5EF4-FFF2-40B4-BE49-F238E27FC236}">
                  <a16:creationId xmlns:a16="http://schemas.microsoft.com/office/drawing/2014/main" id="{BB6B5804-77F1-4E2D-92A3-44536B5015FA}"/>
                </a:ext>
              </a:extLst>
            </p:cNvPr>
            <p:cNvSpPr txBox="1"/>
            <p:nvPr/>
          </p:nvSpPr>
          <p:spPr>
            <a:xfrm>
              <a:off x="76200" y="38100"/>
              <a:ext cx="660400" cy="698500"/>
            </a:xfrm>
            <a:prstGeom prst="rect">
              <a:avLst/>
            </a:prstGeom>
            <a:grpFill/>
            <a:ln>
              <a:solidFill>
                <a:schemeClr val="accent3"/>
              </a:solidFill>
            </a:ln>
          </p:spPr>
          <p:txBody>
            <a:bodyPr lIns="76200" tIns="76200" rIns="76200" bIns="76200" rtlCol="0" anchor="ctr"/>
            <a:lstStyle/>
            <a:p>
              <a:pPr algn="ctr">
                <a:lnSpc>
                  <a:spcPts val="3989"/>
                </a:lnSpc>
                <a:spcBef>
                  <a:spcPct val="0"/>
                </a:spcBef>
              </a:pPr>
              <a:endParaRPr sz="2700"/>
            </a:p>
          </p:txBody>
        </p:sp>
      </p:grpSp>
      <p:grpSp>
        <p:nvGrpSpPr>
          <p:cNvPr id="9" name="Group 5">
            <a:extLst>
              <a:ext uri="{FF2B5EF4-FFF2-40B4-BE49-F238E27FC236}">
                <a16:creationId xmlns:a16="http://schemas.microsoft.com/office/drawing/2014/main" id="{481154FB-8F43-4F8F-893C-4896C6C1999E}"/>
              </a:ext>
            </a:extLst>
          </p:cNvPr>
          <p:cNvGrpSpPr/>
          <p:nvPr/>
        </p:nvGrpSpPr>
        <p:grpSpPr>
          <a:xfrm>
            <a:off x="-12285630" y="-768289"/>
            <a:ext cx="18100412" cy="11055290"/>
            <a:chOff x="0" y="88900"/>
            <a:chExt cx="1838772" cy="1174372"/>
          </a:xfrm>
        </p:grpSpPr>
        <p:sp>
          <p:nvSpPr>
            <p:cNvPr id="10" name="Freeform 6">
              <a:extLst>
                <a:ext uri="{FF2B5EF4-FFF2-40B4-BE49-F238E27FC236}">
                  <a16:creationId xmlns:a16="http://schemas.microsoft.com/office/drawing/2014/main" id="{8F48F908-3C2D-4502-ADD8-E72F9E14C679}"/>
                </a:ext>
              </a:extLst>
            </p:cNvPr>
            <p:cNvSpPr/>
            <p:nvPr/>
          </p:nvSpPr>
          <p:spPr>
            <a:xfrm>
              <a:off x="1248064" y="310927"/>
              <a:ext cx="590708" cy="952345"/>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chemeClr val="accent3"/>
            </a:solidFill>
          </p:spPr>
          <p:txBody>
            <a:bodyPr/>
            <a:lstStyle/>
            <a:p>
              <a:endParaRPr lang="en-US" sz="2700"/>
            </a:p>
          </p:txBody>
        </p:sp>
        <p:sp>
          <p:nvSpPr>
            <p:cNvPr id="11" name="TextBox 7">
              <a:extLst>
                <a:ext uri="{FF2B5EF4-FFF2-40B4-BE49-F238E27FC236}">
                  <a16:creationId xmlns:a16="http://schemas.microsoft.com/office/drawing/2014/main" id="{F556DDDA-A23D-4F0F-98A3-C5FD145E0975}"/>
                </a:ext>
              </a:extLst>
            </p:cNvPr>
            <p:cNvSpPr txBox="1"/>
            <p:nvPr/>
          </p:nvSpPr>
          <p:spPr>
            <a:xfrm>
              <a:off x="0" y="88900"/>
              <a:ext cx="660400" cy="904218"/>
            </a:xfrm>
            <a:prstGeom prst="rect">
              <a:avLst/>
            </a:prstGeom>
          </p:spPr>
          <p:txBody>
            <a:bodyPr lIns="76200" tIns="76200" rIns="76200" bIns="76200" rtlCol="0" anchor="ctr"/>
            <a:lstStyle/>
            <a:p>
              <a:pPr algn="ctr">
                <a:lnSpc>
                  <a:spcPts val="3989"/>
                </a:lnSpc>
                <a:spcBef>
                  <a:spcPct val="0"/>
                </a:spcBef>
              </a:pPr>
              <a:endParaRPr sz="2700">
                <a:solidFill>
                  <a:srgbClr val="40B59F"/>
                </a:solidFill>
              </a:endParaRPr>
            </a:p>
          </p:txBody>
        </p:sp>
      </p:grpSp>
      <p:grpSp>
        <p:nvGrpSpPr>
          <p:cNvPr id="14" name="Group 32">
            <a:extLst>
              <a:ext uri="{FF2B5EF4-FFF2-40B4-BE49-F238E27FC236}">
                <a16:creationId xmlns:a16="http://schemas.microsoft.com/office/drawing/2014/main" id="{217F955D-5F0D-404A-A911-FEC2434C8EBC}"/>
              </a:ext>
            </a:extLst>
          </p:cNvPr>
          <p:cNvGrpSpPr/>
          <p:nvPr/>
        </p:nvGrpSpPr>
        <p:grpSpPr>
          <a:xfrm>
            <a:off x="2" y="9379250"/>
            <a:ext cx="18288000" cy="907751"/>
            <a:chOff x="0" y="0"/>
            <a:chExt cx="24416939" cy="806890"/>
          </a:xfrm>
        </p:grpSpPr>
        <p:grpSp>
          <p:nvGrpSpPr>
            <p:cNvPr id="15" name="Group 33">
              <a:extLst>
                <a:ext uri="{FF2B5EF4-FFF2-40B4-BE49-F238E27FC236}">
                  <a16:creationId xmlns:a16="http://schemas.microsoft.com/office/drawing/2014/main" id="{1ADC2FAA-B87D-440F-8F61-E115EEEF7ECB}"/>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90ED6372-2313-42E4-AAF2-2826CFF929F6}"/>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514BA7FC-CC78-4071-8122-219E41DCC29C}"/>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6" name="Freeform 36">
              <a:extLst>
                <a:ext uri="{FF2B5EF4-FFF2-40B4-BE49-F238E27FC236}">
                  <a16:creationId xmlns:a16="http://schemas.microsoft.com/office/drawing/2014/main" id="{526917A0-DBF1-43A0-9F2D-B11F5FC7868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0" name="TextBox 16">
            <a:extLst>
              <a:ext uri="{FF2B5EF4-FFF2-40B4-BE49-F238E27FC236}">
                <a16:creationId xmlns:a16="http://schemas.microsoft.com/office/drawing/2014/main" id="{B9F4AED7-2B9B-4FB1-9852-ED6648BB54CD}"/>
              </a:ext>
            </a:extLst>
          </p:cNvPr>
          <p:cNvSpPr txBox="1"/>
          <p:nvPr/>
        </p:nvSpPr>
        <p:spPr>
          <a:xfrm>
            <a:off x="3706392" y="9458060"/>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Montserrat"/>
                <a:sym typeface="Montserrat"/>
              </a:rPr>
              <a:t>IT21173004|   </a:t>
            </a:r>
            <a:r>
              <a:rPr lang="en-US" sz="3700" err="1">
                <a:solidFill>
                  <a:srgbClr val="051D40"/>
                </a:solidFill>
                <a:latin typeface="Montserrat"/>
                <a:ea typeface="Montserrat"/>
                <a:cs typeface="Montserrat"/>
                <a:sym typeface="Montserrat"/>
              </a:rPr>
              <a:t>Sandeepani</a:t>
            </a:r>
            <a:r>
              <a:rPr lang="en-US" sz="3700">
                <a:solidFill>
                  <a:srgbClr val="051D40"/>
                </a:solidFill>
                <a:latin typeface="Montserrat"/>
                <a:ea typeface="Montserrat"/>
                <a:cs typeface="Montserrat"/>
                <a:sym typeface="Montserrat"/>
              </a:rPr>
              <a:t> A.W.S |   24-25J-250</a:t>
            </a:r>
          </a:p>
        </p:txBody>
      </p:sp>
      <p:sp>
        <p:nvSpPr>
          <p:cNvPr id="13" name="Freeform 9">
            <a:extLst>
              <a:ext uri="{FF2B5EF4-FFF2-40B4-BE49-F238E27FC236}">
                <a16:creationId xmlns:a16="http://schemas.microsoft.com/office/drawing/2014/main" id="{811B7EBE-FF8A-4479-91DF-4CCA9425407D}"/>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sz="2700"/>
          </a:p>
        </p:txBody>
      </p:sp>
      <p:sp>
        <p:nvSpPr>
          <p:cNvPr id="24" name="TextBox 19">
            <a:extLst>
              <a:ext uri="{FF2B5EF4-FFF2-40B4-BE49-F238E27FC236}">
                <a16:creationId xmlns:a16="http://schemas.microsoft.com/office/drawing/2014/main" id="{3022A03C-C9E9-4937-9887-E676D4492025}"/>
              </a:ext>
            </a:extLst>
          </p:cNvPr>
          <p:cNvSpPr txBox="1"/>
          <p:nvPr/>
        </p:nvSpPr>
        <p:spPr>
          <a:xfrm>
            <a:off x="7447020" y="7215992"/>
            <a:ext cx="9067800" cy="932243"/>
          </a:xfrm>
          <a:prstGeom prst="rect">
            <a:avLst/>
          </a:prstGeom>
        </p:spPr>
        <p:txBody>
          <a:bodyPr wrap="square" lIns="0" tIns="0" rIns="0" bIns="0" rtlCol="0" anchor="t">
            <a:spAutoFit/>
          </a:bodyPr>
          <a:lstStyle/>
          <a:p>
            <a:pPr>
              <a:lnSpc>
                <a:spcPts val="8610"/>
              </a:lnSpc>
              <a:spcBef>
                <a:spcPct val="0"/>
              </a:spcBef>
            </a:pPr>
            <a:r>
              <a:rPr lang="en-US" sz="3600">
                <a:solidFill>
                  <a:srgbClr val="051D40"/>
                </a:solidFill>
                <a:latin typeface="Open Sans Extra Bold"/>
                <a:ea typeface="Open Sans Extra Bold"/>
                <a:cs typeface="Open Sans Extra Bold"/>
                <a:sym typeface="Open Sans Extra Bold"/>
              </a:rPr>
              <a:t>IT21173004 | </a:t>
            </a:r>
            <a:r>
              <a:rPr lang="en-US" sz="3600" err="1">
                <a:solidFill>
                  <a:srgbClr val="051D40"/>
                </a:solidFill>
                <a:latin typeface="Open Sans Extra Bold"/>
                <a:ea typeface="Open Sans Extra Bold"/>
                <a:cs typeface="Open Sans Extra Bold"/>
                <a:sym typeface="Open Sans Extra Bold"/>
              </a:rPr>
              <a:t>Sandeepani</a:t>
            </a:r>
            <a:r>
              <a:rPr lang="en-US" sz="3600">
                <a:solidFill>
                  <a:srgbClr val="051D40"/>
                </a:solidFill>
                <a:latin typeface="Open Sans Extra Bold"/>
                <a:ea typeface="Open Sans Extra Bold"/>
                <a:cs typeface="Open Sans Extra Bold"/>
                <a:sym typeface="Open Sans Extra Bold"/>
              </a:rPr>
              <a:t> A.W.S</a:t>
            </a:r>
          </a:p>
        </p:txBody>
      </p:sp>
      <p:sp>
        <p:nvSpPr>
          <p:cNvPr id="25" name="TextBox 15">
            <a:extLst>
              <a:ext uri="{FF2B5EF4-FFF2-40B4-BE49-F238E27FC236}">
                <a16:creationId xmlns:a16="http://schemas.microsoft.com/office/drawing/2014/main" id="{581A05D9-65A8-4469-83D4-228E3CCA9F8C}"/>
              </a:ext>
            </a:extLst>
          </p:cNvPr>
          <p:cNvSpPr txBox="1"/>
          <p:nvPr/>
        </p:nvSpPr>
        <p:spPr>
          <a:xfrm>
            <a:off x="9525000" y="8128159"/>
            <a:ext cx="6354962" cy="663130"/>
          </a:xfrm>
          <a:prstGeom prst="rect">
            <a:avLst/>
          </a:prstGeom>
        </p:spPr>
        <p:txBody>
          <a:bodyPr wrap="square" lIns="0" tIns="0" rIns="0" bIns="0" rtlCol="0" anchor="t">
            <a:spAutoFit/>
          </a:bodyPr>
          <a:lstStyle/>
          <a:p>
            <a:pPr>
              <a:lnSpc>
                <a:spcPts val="5735"/>
              </a:lnSpc>
              <a:spcBef>
                <a:spcPct val="0"/>
              </a:spcBef>
            </a:pPr>
            <a:r>
              <a:rPr lang="en-US" sz="3200" spc="-81">
                <a:solidFill>
                  <a:srgbClr val="051D40"/>
                </a:solidFill>
                <a:latin typeface="Poppins"/>
                <a:ea typeface="Poppins"/>
                <a:cs typeface="Poppins"/>
                <a:sym typeface="Poppins"/>
              </a:rPr>
              <a:t>Software Engineering</a:t>
            </a:r>
          </a:p>
        </p:txBody>
      </p:sp>
      <p:sp>
        <p:nvSpPr>
          <p:cNvPr id="21" name="TextBox 19">
            <a:extLst>
              <a:ext uri="{FF2B5EF4-FFF2-40B4-BE49-F238E27FC236}">
                <a16:creationId xmlns:a16="http://schemas.microsoft.com/office/drawing/2014/main" id="{B24A619F-F1F1-44F4-BD71-9E3F169D7E98}"/>
              </a:ext>
            </a:extLst>
          </p:cNvPr>
          <p:cNvSpPr txBox="1"/>
          <p:nvPr/>
        </p:nvSpPr>
        <p:spPr>
          <a:xfrm>
            <a:off x="5557870" y="3332681"/>
            <a:ext cx="12330344" cy="2133148"/>
          </a:xfrm>
          <a:prstGeom prst="rect">
            <a:avLst/>
          </a:prstGeom>
        </p:spPr>
        <p:txBody>
          <a:bodyPr wrap="square" lIns="0" tIns="0" rIns="0" bIns="0" rtlCol="0" anchor="t">
            <a:spAutoFit/>
          </a:bodyPr>
          <a:lstStyle/>
          <a:p>
            <a:pPr algn="ctr">
              <a:lnSpc>
                <a:spcPts val="8610"/>
              </a:lnSpc>
              <a:spcBef>
                <a:spcPct val="0"/>
              </a:spcBef>
            </a:pPr>
            <a:r>
              <a:rPr lang="en-US" sz="6000" b="1">
                <a:solidFill>
                  <a:schemeClr val="accent3">
                    <a:lumMod val="75000"/>
                  </a:schemeClr>
                </a:solidFill>
                <a:latin typeface="Calibri"/>
                <a:ea typeface="Calibri"/>
                <a:cs typeface="Calibri"/>
              </a:rPr>
              <a:t>Pest Identification and Management System</a:t>
            </a:r>
          </a:p>
        </p:txBody>
      </p:sp>
      <p:pic>
        <p:nvPicPr>
          <p:cNvPr id="4" name="Picture 3" descr="A person smiling at camera&#10;&#10;Description automatically generated">
            <a:extLst>
              <a:ext uri="{FF2B5EF4-FFF2-40B4-BE49-F238E27FC236}">
                <a16:creationId xmlns:a16="http://schemas.microsoft.com/office/drawing/2014/main" id="{BEEACAA9-DBF2-A99C-C9C4-8663F4AE6B42}"/>
              </a:ext>
            </a:extLst>
          </p:cNvPr>
          <p:cNvPicPr>
            <a:picLocks noChangeAspect="1"/>
          </p:cNvPicPr>
          <p:nvPr/>
        </p:nvPicPr>
        <p:blipFill>
          <a:blip r:embed="rId3"/>
          <a:stretch>
            <a:fillRect/>
          </a:stretch>
        </p:blipFill>
        <p:spPr>
          <a:xfrm>
            <a:off x="929846" y="2598008"/>
            <a:ext cx="3932538" cy="3778080"/>
          </a:xfrm>
          <a:prstGeom prst="rect">
            <a:avLst/>
          </a:prstGeom>
        </p:spPr>
      </p:pic>
      <p:sp>
        <p:nvSpPr>
          <p:cNvPr id="6" name="TextBox 5">
            <a:extLst>
              <a:ext uri="{FF2B5EF4-FFF2-40B4-BE49-F238E27FC236}">
                <a16:creationId xmlns:a16="http://schemas.microsoft.com/office/drawing/2014/main" id="{7F0A2712-48BD-A690-8859-9AD35C92A7FC}"/>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20</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1979960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295400" y="-446666"/>
            <a:ext cx="4992590" cy="9949802"/>
            <a:chOff x="0" y="0"/>
            <a:chExt cx="1314921" cy="2620524"/>
          </a:xfrm>
        </p:grpSpPr>
        <p:sp>
          <p:nvSpPr>
            <p:cNvPr id="3" name="Freeform 3"/>
            <p:cNvSpPr/>
            <p:nvPr/>
          </p:nvSpPr>
          <p:spPr>
            <a:xfrm>
              <a:off x="0" y="0"/>
              <a:ext cx="1314921" cy="2620524"/>
            </a:xfrm>
            <a:custGeom>
              <a:avLst/>
              <a:gdLst/>
              <a:ahLst/>
              <a:cxnLst/>
              <a:rect l="l" t="t" r="r" b="b"/>
              <a:pathLst>
                <a:path w="1314921" h="2620524">
                  <a:moveTo>
                    <a:pt x="79085" y="0"/>
                  </a:moveTo>
                  <a:lnTo>
                    <a:pt x="1235836" y="0"/>
                  </a:lnTo>
                  <a:cubicBezTo>
                    <a:pt x="1256811" y="0"/>
                    <a:pt x="1276926" y="8332"/>
                    <a:pt x="1291757" y="23163"/>
                  </a:cubicBezTo>
                  <a:cubicBezTo>
                    <a:pt x="1306589" y="37995"/>
                    <a:pt x="1314921" y="58110"/>
                    <a:pt x="1314921" y="79085"/>
                  </a:cubicBezTo>
                  <a:lnTo>
                    <a:pt x="1314921" y="2541439"/>
                  </a:lnTo>
                  <a:cubicBezTo>
                    <a:pt x="1314921" y="2562414"/>
                    <a:pt x="1306589" y="2582529"/>
                    <a:pt x="1291757" y="2597361"/>
                  </a:cubicBezTo>
                  <a:cubicBezTo>
                    <a:pt x="1276926" y="2612192"/>
                    <a:pt x="1256811" y="2620524"/>
                    <a:pt x="1235836" y="2620524"/>
                  </a:cubicBezTo>
                  <a:lnTo>
                    <a:pt x="79085" y="2620524"/>
                  </a:lnTo>
                  <a:cubicBezTo>
                    <a:pt x="58110" y="2620524"/>
                    <a:pt x="37995" y="2612192"/>
                    <a:pt x="23163" y="2597361"/>
                  </a:cubicBezTo>
                  <a:cubicBezTo>
                    <a:pt x="8332" y="2582529"/>
                    <a:pt x="0" y="2562414"/>
                    <a:pt x="0" y="2541439"/>
                  </a:cubicBezTo>
                  <a:lnTo>
                    <a:pt x="0" y="79085"/>
                  </a:lnTo>
                  <a:cubicBezTo>
                    <a:pt x="0" y="58110"/>
                    <a:pt x="8332" y="37995"/>
                    <a:pt x="23163" y="23163"/>
                  </a:cubicBezTo>
                  <a:cubicBezTo>
                    <a:pt x="37995" y="8332"/>
                    <a:pt x="58110" y="0"/>
                    <a:pt x="79085" y="0"/>
                  </a:cubicBezTo>
                  <a:close/>
                </a:path>
              </a:pathLst>
            </a:custGeom>
            <a:solidFill>
              <a:srgbClr val="A9C229"/>
            </a:solidFill>
          </p:spPr>
          <p:txBody>
            <a:bodyPr/>
            <a:lstStyle/>
            <a:p>
              <a:endParaRPr lang="en-US"/>
            </a:p>
          </p:txBody>
        </p:sp>
        <p:sp>
          <p:nvSpPr>
            <p:cNvPr id="4" name="TextBox 4"/>
            <p:cNvSpPr txBox="1"/>
            <p:nvPr/>
          </p:nvSpPr>
          <p:spPr>
            <a:xfrm>
              <a:off x="0" y="-47625"/>
              <a:ext cx="1314921" cy="2668149"/>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flipH="1">
            <a:off x="15849600" y="190500"/>
            <a:ext cx="1874613" cy="2115219"/>
          </a:xfrm>
          <a:custGeom>
            <a:avLst/>
            <a:gdLst/>
            <a:ahLst/>
            <a:cxnLst/>
            <a:rect l="l" t="t" r="r" b="b"/>
            <a:pathLst>
              <a:path w="1874613" h="2115219">
                <a:moveTo>
                  <a:pt x="1874613" y="0"/>
                </a:moveTo>
                <a:lnTo>
                  <a:pt x="0" y="0"/>
                </a:lnTo>
                <a:lnTo>
                  <a:pt x="0" y="2115219"/>
                </a:lnTo>
                <a:lnTo>
                  <a:pt x="1874613" y="2115219"/>
                </a:lnTo>
                <a:lnTo>
                  <a:pt x="1874613" y="0"/>
                </a:lnTo>
                <a:close/>
              </a:path>
            </a:pathLst>
          </a:custGeom>
          <a:blipFill>
            <a:blip r:embed="rId2"/>
            <a:stretch>
              <a:fillRect/>
            </a:stretch>
          </a:blipFill>
        </p:spPr>
        <p:txBody>
          <a:bodyPr/>
          <a:lstStyle/>
          <a:p>
            <a:endParaRPr lang="en-US"/>
          </a:p>
        </p:txBody>
      </p:sp>
      <p:sp>
        <p:nvSpPr>
          <p:cNvPr id="8" name="TextBox 8"/>
          <p:cNvSpPr txBox="1"/>
          <p:nvPr/>
        </p:nvSpPr>
        <p:spPr>
          <a:xfrm>
            <a:off x="9448800" y="430601"/>
            <a:ext cx="6904646" cy="962892"/>
          </a:xfrm>
          <a:prstGeom prst="rect">
            <a:avLst/>
          </a:prstGeom>
        </p:spPr>
        <p:txBody>
          <a:bodyPr wrap="square" lIns="0" tIns="0" rIns="0" bIns="0" rtlCol="0" anchor="t">
            <a:spAutoFit/>
          </a:bodyPr>
          <a:lstStyle/>
          <a:p>
            <a:pPr marL="0" lvl="0" indent="0" algn="ctr">
              <a:lnSpc>
                <a:spcPts val="8195"/>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Background</a:t>
            </a:r>
          </a:p>
        </p:txBody>
      </p:sp>
      <p:grpSp>
        <p:nvGrpSpPr>
          <p:cNvPr id="15" name="Group 32">
            <a:extLst>
              <a:ext uri="{FF2B5EF4-FFF2-40B4-BE49-F238E27FC236}">
                <a16:creationId xmlns:a16="http://schemas.microsoft.com/office/drawing/2014/main" id="{B0755635-54F2-4BA4-BD30-54CB3AD6AE50}"/>
              </a:ext>
            </a:extLst>
          </p:cNvPr>
          <p:cNvGrpSpPr/>
          <p:nvPr/>
        </p:nvGrpSpPr>
        <p:grpSpPr>
          <a:xfrm>
            <a:off x="18881" y="9373521"/>
            <a:ext cx="18288000" cy="907751"/>
            <a:chOff x="0" y="0"/>
            <a:chExt cx="24416939" cy="806890"/>
          </a:xfrm>
        </p:grpSpPr>
        <p:grpSp>
          <p:nvGrpSpPr>
            <p:cNvPr id="16" name="Group 33">
              <a:extLst>
                <a:ext uri="{FF2B5EF4-FFF2-40B4-BE49-F238E27FC236}">
                  <a16:creationId xmlns:a16="http://schemas.microsoft.com/office/drawing/2014/main" id="{E553C110-BFA8-412E-9B26-013389499D5A}"/>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438561A7-3D15-46FD-BA07-5171E9AA53D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279527A2-7EF1-436C-AC75-D072F8225C0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r>
                  <a:rPr lang="en-US" sz="3700">
                    <a:solidFill>
                      <a:srgbClr val="051D40"/>
                    </a:solidFill>
                    <a:latin typeface="Montserrat"/>
                  </a:rPr>
                  <a:t>IT21173004| </a:t>
                </a:r>
                <a:r>
                  <a:rPr lang="en-US" sz="3700" err="1">
                    <a:solidFill>
                      <a:srgbClr val="051D40"/>
                    </a:solidFill>
                    <a:latin typeface="Montserrat"/>
                  </a:rPr>
                  <a:t>Sandeepani</a:t>
                </a:r>
                <a:r>
                  <a:rPr lang="en-US" sz="3700">
                    <a:solidFill>
                      <a:srgbClr val="051D40"/>
                    </a:solidFill>
                    <a:latin typeface="Montserrat"/>
                  </a:rPr>
                  <a:t> A.W.S | 24-25J-250</a:t>
                </a:r>
                <a:endParaRPr lang="en-US"/>
              </a:p>
            </p:txBody>
          </p:sp>
        </p:grpSp>
        <p:sp>
          <p:nvSpPr>
            <p:cNvPr id="17" name="Freeform 36">
              <a:extLst>
                <a:ext uri="{FF2B5EF4-FFF2-40B4-BE49-F238E27FC236}">
                  <a16:creationId xmlns:a16="http://schemas.microsoft.com/office/drawing/2014/main" id="{E77D49B5-33EE-42D7-8FF9-979D2DFB43D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25" name="Rectangle 5">
            <a:extLst>
              <a:ext uri="{FF2B5EF4-FFF2-40B4-BE49-F238E27FC236}">
                <a16:creationId xmlns:a16="http://schemas.microsoft.com/office/drawing/2014/main" id="{D9C4B8DB-96A3-446F-A670-80D6E30C195D}"/>
              </a:ext>
            </a:extLst>
          </p:cNvPr>
          <p:cNvSpPr>
            <a:spLocks noChangeArrowheads="1"/>
          </p:cNvSpPr>
          <p:nvPr/>
        </p:nvSpPr>
        <p:spPr bwMode="auto">
          <a:xfrm>
            <a:off x="8807624" y="2574634"/>
            <a:ext cx="8915400" cy="391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latin typeface="Poppins"/>
                <a:ea typeface="+mn-lt"/>
                <a:cs typeface="+mn-lt"/>
              </a:rPr>
              <a:t>Pest management involves identifying and mitigating pests that harm crops. Advanced systems use, image processing, and AI for automated pest identification and monitoring. These tools classify pests, assess infestation levels, and suggest remedies, enabling farmers to reduce crop losses, minimize pesticide use, and promote sustainable farming practices.</a:t>
            </a:r>
            <a:endParaRPr lang="en-US">
              <a:latin typeface="Poppins"/>
            </a:endParaRPr>
          </a:p>
        </p:txBody>
      </p:sp>
      <p:pic>
        <p:nvPicPr>
          <p:cNvPr id="5" name="Picture 4" descr="A close up of a bug on a leaf&#10;&#10;Description automatically generated">
            <a:extLst>
              <a:ext uri="{FF2B5EF4-FFF2-40B4-BE49-F238E27FC236}">
                <a16:creationId xmlns:a16="http://schemas.microsoft.com/office/drawing/2014/main" id="{70BF4643-D47C-76DD-DEA5-24D348C23AE3}"/>
              </a:ext>
            </a:extLst>
          </p:cNvPr>
          <p:cNvPicPr>
            <a:picLocks noChangeAspect="1"/>
          </p:cNvPicPr>
          <p:nvPr/>
        </p:nvPicPr>
        <p:blipFill>
          <a:blip r:embed="rId4"/>
          <a:stretch>
            <a:fillRect/>
          </a:stretch>
        </p:blipFill>
        <p:spPr>
          <a:xfrm>
            <a:off x="-548331" y="1848492"/>
            <a:ext cx="8001000" cy="5647811"/>
          </a:xfrm>
          <a:prstGeom prst="rect">
            <a:avLst/>
          </a:prstGeom>
        </p:spPr>
      </p:pic>
      <p:sp>
        <p:nvSpPr>
          <p:cNvPr id="11" name="TextBox 10">
            <a:extLst>
              <a:ext uri="{FF2B5EF4-FFF2-40B4-BE49-F238E27FC236}">
                <a16:creationId xmlns:a16="http://schemas.microsoft.com/office/drawing/2014/main" id="{DA91DDBB-E2EC-DFA5-61C3-66AEEF31F603}"/>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354925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1571922" y="-599213"/>
            <a:ext cx="7931763" cy="11485425"/>
            <a:chOff x="0" y="0"/>
            <a:chExt cx="2089024" cy="3024968"/>
          </a:xfrm>
        </p:grpSpPr>
        <p:sp>
          <p:nvSpPr>
            <p:cNvPr id="3" name="Freeform 3"/>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4" name="TextBox 4"/>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5971502" y="661701"/>
            <a:ext cx="8457140" cy="872034"/>
          </a:xfrm>
          <a:prstGeom prst="rect">
            <a:avLst/>
          </a:prstGeom>
        </p:spPr>
        <p:txBody>
          <a:bodyPr wrap="square" lIns="0" tIns="0" rIns="0" bIns="0" rtlCol="0" anchor="t">
            <a:spAutoFit/>
          </a:bodyPr>
          <a:lstStyle/>
          <a:p>
            <a:pPr marL="0" lvl="0" indent="0" algn="l">
              <a:lnSpc>
                <a:spcPts val="6833"/>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Research Question?</a:t>
            </a:r>
          </a:p>
        </p:txBody>
      </p:sp>
      <p:sp>
        <p:nvSpPr>
          <p:cNvPr id="14" name="Freeform 14"/>
          <p:cNvSpPr/>
          <p:nvPr/>
        </p:nvSpPr>
        <p:spPr>
          <a:xfrm>
            <a:off x="239685" y="-528387"/>
            <a:ext cx="1874613" cy="2115219"/>
          </a:xfrm>
          <a:custGeom>
            <a:avLst/>
            <a:gdLst/>
            <a:ahLst/>
            <a:cxnLst/>
            <a:rect l="l" t="t" r="r" b="b"/>
            <a:pathLst>
              <a:path w="1874613" h="2115219">
                <a:moveTo>
                  <a:pt x="0" y="0"/>
                </a:moveTo>
                <a:lnTo>
                  <a:pt x="1874612" y="0"/>
                </a:lnTo>
                <a:lnTo>
                  <a:pt x="1874612" y="2115219"/>
                </a:lnTo>
                <a:lnTo>
                  <a:pt x="0" y="2115219"/>
                </a:lnTo>
                <a:lnTo>
                  <a:pt x="0" y="0"/>
                </a:lnTo>
                <a:close/>
              </a:path>
            </a:pathLst>
          </a:custGeom>
          <a:blipFill>
            <a:blip r:embed="rId2"/>
            <a:stretch>
              <a:fillRect/>
            </a:stretch>
          </a:blipFill>
        </p:spPr>
        <p:txBody>
          <a:bodyPr/>
          <a:lstStyle/>
          <a:p>
            <a:endParaRPr lang="en-US"/>
          </a:p>
        </p:txBody>
      </p:sp>
      <p:sp>
        <p:nvSpPr>
          <p:cNvPr id="15" name="Freeform 15"/>
          <p:cNvSpPr/>
          <p:nvPr/>
        </p:nvSpPr>
        <p:spPr>
          <a:xfrm flipH="1">
            <a:off x="13534142" y="2574561"/>
            <a:ext cx="1125980" cy="1270499"/>
          </a:xfrm>
          <a:custGeom>
            <a:avLst/>
            <a:gdLst/>
            <a:ahLst/>
            <a:cxnLst/>
            <a:rect l="l" t="t" r="r" b="b"/>
            <a:pathLst>
              <a:path w="1125980" h="1270499">
                <a:moveTo>
                  <a:pt x="1125980" y="0"/>
                </a:moveTo>
                <a:lnTo>
                  <a:pt x="0" y="0"/>
                </a:lnTo>
                <a:lnTo>
                  <a:pt x="0" y="1270500"/>
                </a:lnTo>
                <a:lnTo>
                  <a:pt x="1125980" y="1270500"/>
                </a:lnTo>
                <a:lnTo>
                  <a:pt x="1125980" y="0"/>
                </a:lnTo>
                <a:close/>
              </a:path>
            </a:pathLst>
          </a:custGeom>
          <a:blipFill>
            <a:blip r:embed="rId2"/>
            <a:stretch>
              <a:fillRect/>
            </a:stretch>
          </a:blipFill>
        </p:spPr>
        <p:txBody>
          <a:bodyPr/>
          <a:lstStyle/>
          <a:p>
            <a:endParaRPr lang="en-US"/>
          </a:p>
        </p:txBody>
      </p:sp>
      <p:sp>
        <p:nvSpPr>
          <p:cNvPr id="16" name="Freeform 16"/>
          <p:cNvSpPr/>
          <p:nvPr/>
        </p:nvSpPr>
        <p:spPr>
          <a:xfrm rot="820805">
            <a:off x="-1300782" y="7970051"/>
            <a:ext cx="3553664" cy="3846998"/>
          </a:xfrm>
          <a:custGeom>
            <a:avLst/>
            <a:gdLst/>
            <a:ahLst/>
            <a:cxnLst/>
            <a:rect l="l" t="t" r="r" b="b"/>
            <a:pathLst>
              <a:path w="3553664" h="3846998">
                <a:moveTo>
                  <a:pt x="0" y="0"/>
                </a:moveTo>
                <a:lnTo>
                  <a:pt x="3553664" y="0"/>
                </a:lnTo>
                <a:lnTo>
                  <a:pt x="3553664" y="3846997"/>
                </a:lnTo>
                <a:lnTo>
                  <a:pt x="0" y="3846997"/>
                </a:lnTo>
                <a:lnTo>
                  <a:pt x="0" y="0"/>
                </a:lnTo>
                <a:close/>
              </a:path>
            </a:pathLst>
          </a:custGeom>
          <a:blipFill>
            <a:blip r:embed="rId3"/>
            <a:stretch>
              <a:fillRect/>
            </a:stretch>
          </a:blipFill>
        </p:spPr>
        <p:txBody>
          <a:bodyPr/>
          <a:lstStyle/>
          <a:p>
            <a:endParaRPr lang="en-US"/>
          </a:p>
        </p:txBody>
      </p:sp>
      <p:grpSp>
        <p:nvGrpSpPr>
          <p:cNvPr id="22" name="Group 32">
            <a:extLst>
              <a:ext uri="{FF2B5EF4-FFF2-40B4-BE49-F238E27FC236}">
                <a16:creationId xmlns:a16="http://schemas.microsoft.com/office/drawing/2014/main" id="{3E366035-949B-4D5D-B5C1-83FA54A1B3FA}"/>
              </a:ext>
            </a:extLst>
          </p:cNvPr>
          <p:cNvGrpSpPr/>
          <p:nvPr/>
        </p:nvGrpSpPr>
        <p:grpSpPr>
          <a:xfrm>
            <a:off x="2" y="9379250"/>
            <a:ext cx="18288000" cy="907751"/>
            <a:chOff x="0" y="0"/>
            <a:chExt cx="24416939" cy="806890"/>
          </a:xfrm>
        </p:grpSpPr>
        <p:grpSp>
          <p:nvGrpSpPr>
            <p:cNvPr id="23" name="Group 33">
              <a:extLst>
                <a:ext uri="{FF2B5EF4-FFF2-40B4-BE49-F238E27FC236}">
                  <a16:creationId xmlns:a16="http://schemas.microsoft.com/office/drawing/2014/main" id="{28143EB1-7842-4D8C-B4B4-90F0EA0F6DD7}"/>
                </a:ext>
              </a:extLst>
            </p:cNvPr>
            <p:cNvGrpSpPr/>
            <p:nvPr/>
          </p:nvGrpSpPr>
          <p:grpSpPr>
            <a:xfrm>
              <a:off x="0" y="0"/>
              <a:ext cx="24416939" cy="806890"/>
              <a:chOff x="0" y="0"/>
              <a:chExt cx="4823099" cy="159386"/>
            </a:xfrm>
          </p:grpSpPr>
          <p:sp>
            <p:nvSpPr>
              <p:cNvPr id="25" name="Freeform 34">
                <a:extLst>
                  <a:ext uri="{FF2B5EF4-FFF2-40B4-BE49-F238E27FC236}">
                    <a16:creationId xmlns:a16="http://schemas.microsoft.com/office/drawing/2014/main" id="{F26DF52A-72B4-4D20-9B85-8D937DE6219C}"/>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6" name="TextBox 35">
                <a:extLst>
                  <a:ext uri="{FF2B5EF4-FFF2-40B4-BE49-F238E27FC236}">
                    <a16:creationId xmlns:a16="http://schemas.microsoft.com/office/drawing/2014/main" id="{8BD50721-F7F9-4997-82F2-28B9918DBA2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4" name="Freeform 36">
              <a:extLst>
                <a:ext uri="{FF2B5EF4-FFF2-40B4-BE49-F238E27FC236}">
                  <a16:creationId xmlns:a16="http://schemas.microsoft.com/office/drawing/2014/main" id="{D368B415-82BE-4681-8B85-6729A6AF9E87}"/>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grpSp>
        <p:nvGrpSpPr>
          <p:cNvPr id="28" name="Group 13">
            <a:extLst>
              <a:ext uri="{FF2B5EF4-FFF2-40B4-BE49-F238E27FC236}">
                <a16:creationId xmlns:a16="http://schemas.microsoft.com/office/drawing/2014/main" id="{A007898E-C3B0-4377-804A-0DCB4D549955}"/>
              </a:ext>
            </a:extLst>
          </p:cNvPr>
          <p:cNvGrpSpPr/>
          <p:nvPr/>
        </p:nvGrpSpPr>
        <p:grpSpPr>
          <a:xfrm>
            <a:off x="596435" y="2466944"/>
            <a:ext cx="677751" cy="677751"/>
            <a:chOff x="0" y="0"/>
            <a:chExt cx="812800" cy="812800"/>
          </a:xfrm>
        </p:grpSpPr>
        <p:sp>
          <p:nvSpPr>
            <p:cNvPr id="29" name="Freeform 14">
              <a:extLst>
                <a:ext uri="{FF2B5EF4-FFF2-40B4-BE49-F238E27FC236}">
                  <a16:creationId xmlns:a16="http://schemas.microsoft.com/office/drawing/2014/main" id="{9126D91A-70F4-4A9E-A2AB-B0EE9857006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0" name="TextBox 15">
              <a:extLst>
                <a:ext uri="{FF2B5EF4-FFF2-40B4-BE49-F238E27FC236}">
                  <a16:creationId xmlns:a16="http://schemas.microsoft.com/office/drawing/2014/main" id="{0976ACA3-A177-42A2-90D7-3B12B660DE4D}"/>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17">
            <a:extLst>
              <a:ext uri="{FF2B5EF4-FFF2-40B4-BE49-F238E27FC236}">
                <a16:creationId xmlns:a16="http://schemas.microsoft.com/office/drawing/2014/main" id="{5D277F02-DA96-4ABE-83F4-C2B3BAB61722}"/>
              </a:ext>
            </a:extLst>
          </p:cNvPr>
          <p:cNvSpPr txBox="1"/>
          <p:nvPr/>
        </p:nvSpPr>
        <p:spPr>
          <a:xfrm>
            <a:off x="687255" y="264294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4" name="Group 19">
            <a:extLst>
              <a:ext uri="{FF2B5EF4-FFF2-40B4-BE49-F238E27FC236}">
                <a16:creationId xmlns:a16="http://schemas.microsoft.com/office/drawing/2014/main" id="{FD8FB036-437A-4135-A18D-AC4EA1DE1ED9}"/>
              </a:ext>
            </a:extLst>
          </p:cNvPr>
          <p:cNvGrpSpPr/>
          <p:nvPr/>
        </p:nvGrpSpPr>
        <p:grpSpPr>
          <a:xfrm>
            <a:off x="596435" y="4819188"/>
            <a:ext cx="677751" cy="677751"/>
            <a:chOff x="0" y="0"/>
            <a:chExt cx="812800" cy="812800"/>
          </a:xfrm>
        </p:grpSpPr>
        <p:sp>
          <p:nvSpPr>
            <p:cNvPr id="35" name="Freeform 20">
              <a:extLst>
                <a:ext uri="{FF2B5EF4-FFF2-40B4-BE49-F238E27FC236}">
                  <a16:creationId xmlns:a16="http://schemas.microsoft.com/office/drawing/2014/main" id="{69C44382-A432-4342-BE89-5D782A2EBCD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6" name="TextBox 21">
              <a:extLst>
                <a:ext uri="{FF2B5EF4-FFF2-40B4-BE49-F238E27FC236}">
                  <a16:creationId xmlns:a16="http://schemas.microsoft.com/office/drawing/2014/main" id="{E2489A68-4608-4186-92DF-3A69F65A26D7}"/>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8" name="TextBox 23">
            <a:extLst>
              <a:ext uri="{FF2B5EF4-FFF2-40B4-BE49-F238E27FC236}">
                <a16:creationId xmlns:a16="http://schemas.microsoft.com/office/drawing/2014/main" id="{F83B9348-CB2F-46E7-86A7-01C86155D649}"/>
              </a:ext>
            </a:extLst>
          </p:cNvPr>
          <p:cNvSpPr txBox="1"/>
          <p:nvPr/>
        </p:nvSpPr>
        <p:spPr>
          <a:xfrm>
            <a:off x="687255" y="499518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46" name="Rectangle 5">
            <a:extLst>
              <a:ext uri="{FF2B5EF4-FFF2-40B4-BE49-F238E27FC236}">
                <a16:creationId xmlns:a16="http://schemas.microsoft.com/office/drawing/2014/main" id="{79FE5D42-8086-4BC1-A367-92A8B8473B1F}"/>
              </a:ext>
            </a:extLst>
          </p:cNvPr>
          <p:cNvSpPr>
            <a:spLocks noChangeArrowheads="1"/>
          </p:cNvSpPr>
          <p:nvPr/>
        </p:nvSpPr>
        <p:spPr bwMode="auto">
          <a:xfrm>
            <a:off x="1507594" y="2244521"/>
            <a:ext cx="10493600" cy="114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Determine the most effective machine learning techniques for identifying and classifying pests from high-resolution images</a:t>
            </a:r>
            <a:endParaRPr lang="en-US"/>
          </a:p>
        </p:txBody>
      </p:sp>
      <p:sp>
        <p:nvSpPr>
          <p:cNvPr id="47" name="Rectangle 5">
            <a:extLst>
              <a:ext uri="{FF2B5EF4-FFF2-40B4-BE49-F238E27FC236}">
                <a16:creationId xmlns:a16="http://schemas.microsoft.com/office/drawing/2014/main" id="{DF1C848F-4AA2-4EAA-AC19-9A52F13A0564}"/>
              </a:ext>
            </a:extLst>
          </p:cNvPr>
          <p:cNvSpPr>
            <a:spLocks noChangeArrowheads="1"/>
          </p:cNvSpPr>
          <p:nvPr/>
        </p:nvSpPr>
        <p:spPr bwMode="auto">
          <a:xfrm>
            <a:off x="1469177" y="4571476"/>
            <a:ext cx="10493600" cy="114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The effectiveness of the user interface in delivering actionable pest control recommendations </a:t>
            </a:r>
            <a:endParaRPr lang="en-US"/>
          </a:p>
        </p:txBody>
      </p:sp>
      <p:sp>
        <p:nvSpPr>
          <p:cNvPr id="48" name="Rectangle 5">
            <a:extLst>
              <a:ext uri="{FF2B5EF4-FFF2-40B4-BE49-F238E27FC236}">
                <a16:creationId xmlns:a16="http://schemas.microsoft.com/office/drawing/2014/main" id="{FBDF5C5F-346A-420C-9B0B-F4990A6F1D08}"/>
              </a:ext>
            </a:extLst>
          </p:cNvPr>
          <p:cNvSpPr>
            <a:spLocks noChangeArrowheads="1"/>
          </p:cNvSpPr>
          <p:nvPr/>
        </p:nvSpPr>
        <p:spPr bwMode="auto">
          <a:xfrm>
            <a:off x="1496572" y="7051193"/>
            <a:ext cx="10493600" cy="58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endParaRPr lang="en-US" sz="2400">
              <a:ea typeface="Calibri"/>
              <a:cs typeface="Calibri"/>
            </a:endParaRPr>
          </a:p>
        </p:txBody>
      </p:sp>
      <p:pic>
        <p:nvPicPr>
          <p:cNvPr id="7" name="Picture 6" descr="A greenhouse with rows of plants&#10;&#10;Description automatically generated">
            <a:extLst>
              <a:ext uri="{FF2B5EF4-FFF2-40B4-BE49-F238E27FC236}">
                <a16:creationId xmlns:a16="http://schemas.microsoft.com/office/drawing/2014/main" id="{B51E32CB-B70B-8C49-4A2C-50AC799DB02D}"/>
              </a:ext>
            </a:extLst>
          </p:cNvPr>
          <p:cNvPicPr>
            <a:picLocks noChangeAspect="1"/>
          </p:cNvPicPr>
          <p:nvPr/>
        </p:nvPicPr>
        <p:blipFill>
          <a:blip r:embed="rId5"/>
          <a:stretch>
            <a:fillRect/>
          </a:stretch>
        </p:blipFill>
        <p:spPr>
          <a:xfrm>
            <a:off x="13215938" y="4427193"/>
            <a:ext cx="5093299" cy="4969733"/>
          </a:xfrm>
          <a:prstGeom prst="rect">
            <a:avLst/>
          </a:prstGeom>
        </p:spPr>
      </p:pic>
      <p:sp>
        <p:nvSpPr>
          <p:cNvPr id="10" name="TextBox 9">
            <a:extLst>
              <a:ext uri="{FF2B5EF4-FFF2-40B4-BE49-F238E27FC236}">
                <a16:creationId xmlns:a16="http://schemas.microsoft.com/office/drawing/2014/main" id="{6F758856-28D5-AA7F-18F3-4BD1E0008C10}"/>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22</a:t>
            </a:r>
            <a:endParaRPr lang="en-US"/>
          </a:p>
          <a:p>
            <a:endParaRPr lang="en-US" sz="2400" b="1">
              <a:solidFill>
                <a:srgbClr val="1C1C3D"/>
              </a:solidFill>
              <a:ea typeface="Calibri"/>
              <a:cs typeface="Calibri"/>
            </a:endParaRPr>
          </a:p>
        </p:txBody>
      </p:sp>
      <p:sp>
        <p:nvSpPr>
          <p:cNvPr id="5" name="TextBox 4">
            <a:extLst>
              <a:ext uri="{FF2B5EF4-FFF2-40B4-BE49-F238E27FC236}">
                <a16:creationId xmlns:a16="http://schemas.microsoft.com/office/drawing/2014/main" id="{A7419F08-9294-5C26-9A31-CDC606F18E1C}"/>
              </a:ext>
            </a:extLst>
          </p:cNvPr>
          <p:cNvSpPr txBox="1"/>
          <p:nvPr/>
        </p:nvSpPr>
        <p:spPr>
          <a:xfrm>
            <a:off x="4420630" y="9502345"/>
            <a:ext cx="104970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051D40"/>
                </a:solidFill>
                <a:latin typeface="Montserrat"/>
              </a:rPr>
              <a:t>IT21173004| Sandeepani A.W.S | 24-25J-250</a:t>
            </a:r>
            <a:endParaRPr lang="en-US"/>
          </a:p>
        </p:txBody>
      </p:sp>
    </p:spTree>
    <p:extLst>
      <p:ext uri="{BB962C8B-B14F-4D97-AF65-F5344CB8AC3E}">
        <p14:creationId xmlns:p14="http://schemas.microsoft.com/office/powerpoint/2010/main" val="12212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4" name="TextBox 4"/>
          <p:cNvSpPr txBox="1"/>
          <p:nvPr/>
        </p:nvSpPr>
        <p:spPr>
          <a:xfrm>
            <a:off x="2922069" y="1531033"/>
            <a:ext cx="10784031" cy="944307"/>
          </a:xfrm>
          <a:prstGeom prst="rect">
            <a:avLst/>
          </a:prstGeom>
          <a:solidFill>
            <a:schemeClr val="bg1"/>
          </a:solidFill>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Objectives</a:t>
            </a:r>
          </a:p>
        </p:txBody>
      </p:sp>
      <p:sp>
        <p:nvSpPr>
          <p:cNvPr id="6" name="Freeform 6"/>
          <p:cNvSpPr/>
          <p:nvPr/>
        </p:nvSpPr>
        <p:spPr>
          <a:xfrm>
            <a:off x="16002000" y="460328"/>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2"/>
            <a:stretch>
              <a:fillRect/>
            </a:stretch>
          </a:blipFill>
        </p:spPr>
        <p:txBody>
          <a:bodyPr/>
          <a:lstStyle/>
          <a:p>
            <a:endParaRPr lang="en-US"/>
          </a:p>
        </p:txBody>
      </p:sp>
      <p:sp>
        <p:nvSpPr>
          <p:cNvPr id="10" name="Freeform 10"/>
          <p:cNvSpPr/>
          <p:nvPr/>
        </p:nvSpPr>
        <p:spPr>
          <a:xfrm flipH="1">
            <a:off x="0" y="7498946"/>
            <a:ext cx="1874613" cy="2115219"/>
          </a:xfrm>
          <a:custGeom>
            <a:avLst/>
            <a:gdLst/>
            <a:ahLst/>
            <a:cxnLst/>
            <a:rect l="l" t="t" r="r" b="b"/>
            <a:pathLst>
              <a:path w="1874613" h="2115219">
                <a:moveTo>
                  <a:pt x="1874613" y="0"/>
                </a:moveTo>
                <a:lnTo>
                  <a:pt x="0" y="0"/>
                </a:lnTo>
                <a:lnTo>
                  <a:pt x="0" y="2115218"/>
                </a:lnTo>
                <a:lnTo>
                  <a:pt x="1874613" y="2115218"/>
                </a:lnTo>
                <a:lnTo>
                  <a:pt x="1874613" y="0"/>
                </a:lnTo>
                <a:close/>
              </a:path>
            </a:pathLst>
          </a:custGeom>
          <a:blipFill>
            <a:blip r:embed="rId2"/>
            <a:stretch>
              <a:fillRect/>
            </a:stretch>
          </a:blipFill>
        </p:spPr>
        <p:txBody>
          <a:bodyPr/>
          <a:lstStyle/>
          <a:p>
            <a:endParaRPr lang="en-US"/>
          </a:p>
        </p:txBody>
      </p:sp>
      <p:grpSp>
        <p:nvGrpSpPr>
          <p:cNvPr id="18" name="Group 32">
            <a:extLst>
              <a:ext uri="{FF2B5EF4-FFF2-40B4-BE49-F238E27FC236}">
                <a16:creationId xmlns:a16="http://schemas.microsoft.com/office/drawing/2014/main" id="{83A484CC-9322-4CC7-9747-571836CF2328}"/>
              </a:ext>
            </a:extLst>
          </p:cNvPr>
          <p:cNvGrpSpPr/>
          <p:nvPr/>
        </p:nvGrpSpPr>
        <p:grpSpPr>
          <a:xfrm>
            <a:off x="0" y="9372796"/>
            <a:ext cx="18288000" cy="907751"/>
            <a:chOff x="0" y="0"/>
            <a:chExt cx="24416939" cy="806890"/>
          </a:xfrm>
        </p:grpSpPr>
        <p:grpSp>
          <p:nvGrpSpPr>
            <p:cNvPr id="19" name="Group 33">
              <a:extLst>
                <a:ext uri="{FF2B5EF4-FFF2-40B4-BE49-F238E27FC236}">
                  <a16:creationId xmlns:a16="http://schemas.microsoft.com/office/drawing/2014/main" id="{9B55CAFD-664A-4574-9C92-BA8EA410BE41}"/>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55479F74-C216-434D-83C5-2A682AFB60C7}"/>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482678E0-3D72-44E4-B17E-2C0E192653E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0F9EC85D-1C2D-46CA-86B1-88447C23FC62}"/>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23" name="Rectangle 22">
            <a:extLst>
              <a:ext uri="{FF2B5EF4-FFF2-40B4-BE49-F238E27FC236}">
                <a16:creationId xmlns:a16="http://schemas.microsoft.com/office/drawing/2014/main" id="{6647DF17-AD2B-47A7-8F2E-5744A3B202F6}"/>
              </a:ext>
            </a:extLst>
          </p:cNvPr>
          <p:cNvSpPr/>
          <p:nvPr/>
        </p:nvSpPr>
        <p:spPr>
          <a:xfrm>
            <a:off x="2698637" y="2884413"/>
            <a:ext cx="1120140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3121301" y="3366034"/>
            <a:ext cx="10359332" cy="2154436"/>
          </a:xfrm>
          <a:prstGeom prst="rect">
            <a:avLst/>
          </a:prstGeom>
        </p:spPr>
        <p:txBody>
          <a:bodyPr wrap="square" lIns="0" tIns="0" rIns="0" bIns="0" rtlCol="0" anchor="t">
            <a:spAutoFit/>
          </a:bodyPr>
          <a:lstStyle/>
          <a:p>
            <a:pPr algn="ctr"/>
            <a:r>
              <a:rPr lang="en-US" sz="2800">
                <a:latin typeface="Montserrat Classic"/>
                <a:ea typeface="+mn-lt"/>
                <a:cs typeface="+mn-lt"/>
              </a:rPr>
              <a:t>The main objective is to develop an advanced pest identification and management system, control using organic pesticides, decision support, and image processing to enhance pest control efficiency, reduce pesticide usage, and promote sustainable agriculture.</a:t>
            </a:r>
            <a:endParaRPr lang="en-US">
              <a:latin typeface="Montserrat Classic"/>
              <a:ea typeface="+mn-lt"/>
              <a:cs typeface="+mn-lt"/>
            </a:endParaRPr>
          </a:p>
        </p:txBody>
      </p:sp>
      <p:pic>
        <p:nvPicPr>
          <p:cNvPr id="28" name="Picture 36">
            <a:extLst>
              <a:ext uri="{FF2B5EF4-FFF2-40B4-BE49-F238E27FC236}">
                <a16:creationId xmlns:a16="http://schemas.microsoft.com/office/drawing/2014/main" id="{A63CDDBC-D65F-4190-A792-72152FB359A5}"/>
              </a:ext>
            </a:extLst>
          </p:cNvPr>
          <p:cNvPicPr>
            <a:picLocks noChangeAspect="1"/>
          </p:cNvPicPr>
          <p:nvPr/>
        </p:nvPicPr>
        <p:blipFill>
          <a:blip r:embed="rId4"/>
          <a:srcRect t="16687" b="16687"/>
          <a:stretch>
            <a:fillRect/>
          </a:stretch>
        </p:blipFill>
        <p:spPr>
          <a:xfrm>
            <a:off x="14187895" y="2402663"/>
            <a:ext cx="2733403" cy="2733403"/>
          </a:xfrm>
          <a:prstGeom prst="rect">
            <a:avLst/>
          </a:prstGeom>
        </p:spPr>
      </p:pic>
      <p:grpSp>
        <p:nvGrpSpPr>
          <p:cNvPr id="29" name="Group 5">
            <a:extLst>
              <a:ext uri="{FF2B5EF4-FFF2-40B4-BE49-F238E27FC236}">
                <a16:creationId xmlns:a16="http://schemas.microsoft.com/office/drawing/2014/main" id="{97126899-3AAC-44F4-ABC2-D460131697A3}"/>
              </a:ext>
            </a:extLst>
          </p:cNvPr>
          <p:cNvGrpSpPr/>
          <p:nvPr/>
        </p:nvGrpSpPr>
        <p:grpSpPr>
          <a:xfrm>
            <a:off x="15450182" y="7835453"/>
            <a:ext cx="4593419" cy="4523268"/>
            <a:chOff x="0" y="0"/>
            <a:chExt cx="812800" cy="812800"/>
          </a:xfrm>
          <a:noFill/>
        </p:grpSpPr>
        <p:sp>
          <p:nvSpPr>
            <p:cNvPr id="30" name="Freeform 6">
              <a:extLst>
                <a:ext uri="{FF2B5EF4-FFF2-40B4-BE49-F238E27FC236}">
                  <a16:creationId xmlns:a16="http://schemas.microsoft.com/office/drawing/2014/main" id="{5321F2CE-05CA-40C2-8F7F-17DD9FF686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1" name="TextBox 7">
              <a:extLst>
                <a:ext uri="{FF2B5EF4-FFF2-40B4-BE49-F238E27FC236}">
                  <a16:creationId xmlns:a16="http://schemas.microsoft.com/office/drawing/2014/main" id="{ABCBC58E-2B42-4609-B01B-4A414E31D2E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26" name="Group 28">
            <a:extLst>
              <a:ext uri="{FF2B5EF4-FFF2-40B4-BE49-F238E27FC236}">
                <a16:creationId xmlns:a16="http://schemas.microsoft.com/office/drawing/2014/main" id="{9D5F305A-EAD1-4EDC-9552-8A710AECEE4C}"/>
              </a:ext>
            </a:extLst>
          </p:cNvPr>
          <p:cNvGrpSpPr/>
          <p:nvPr/>
        </p:nvGrpSpPr>
        <p:grpSpPr>
          <a:xfrm>
            <a:off x="15554597" y="5274934"/>
            <a:ext cx="2733403" cy="2733403"/>
            <a:chOff x="0" y="0"/>
            <a:chExt cx="3644537" cy="3644537"/>
          </a:xfrm>
        </p:grpSpPr>
        <p:pic>
          <p:nvPicPr>
            <p:cNvPr id="27" name="Picture 29">
              <a:extLst>
                <a:ext uri="{FF2B5EF4-FFF2-40B4-BE49-F238E27FC236}">
                  <a16:creationId xmlns:a16="http://schemas.microsoft.com/office/drawing/2014/main" id="{0053D638-758E-48B2-BF13-0FB50F04FBB4}"/>
                </a:ext>
              </a:extLst>
            </p:cNvPr>
            <p:cNvPicPr>
              <a:picLocks noChangeAspect="1"/>
            </p:cNvPicPr>
            <p:nvPr/>
          </p:nvPicPr>
          <p:blipFill>
            <a:blip r:embed="rId5"/>
            <a:srcRect l="29153" r="4221"/>
            <a:stretch>
              <a:fillRect/>
            </a:stretch>
          </p:blipFill>
          <p:spPr>
            <a:xfrm>
              <a:off x="0" y="0"/>
              <a:ext cx="3644537" cy="3644537"/>
            </a:xfrm>
            <a:prstGeom prst="rect">
              <a:avLst/>
            </a:prstGeom>
          </p:spPr>
        </p:pic>
      </p:grpSp>
      <p:grpSp>
        <p:nvGrpSpPr>
          <p:cNvPr id="24" name="Group 14">
            <a:extLst>
              <a:ext uri="{FF2B5EF4-FFF2-40B4-BE49-F238E27FC236}">
                <a16:creationId xmlns:a16="http://schemas.microsoft.com/office/drawing/2014/main" id="{0C3C084A-CAB2-48AB-9DEA-C858E99FD274}"/>
              </a:ext>
            </a:extLst>
          </p:cNvPr>
          <p:cNvGrpSpPr/>
          <p:nvPr/>
        </p:nvGrpSpPr>
        <p:grpSpPr>
          <a:xfrm>
            <a:off x="12658997" y="6639393"/>
            <a:ext cx="2733403" cy="2733403"/>
            <a:chOff x="0" y="0"/>
            <a:chExt cx="3644537" cy="3644537"/>
          </a:xfrm>
        </p:grpSpPr>
        <p:pic>
          <p:nvPicPr>
            <p:cNvPr id="25" name="Picture 15">
              <a:extLst>
                <a:ext uri="{FF2B5EF4-FFF2-40B4-BE49-F238E27FC236}">
                  <a16:creationId xmlns:a16="http://schemas.microsoft.com/office/drawing/2014/main" id="{02019A82-6443-43AA-B410-A2103730C713}"/>
                </a:ext>
              </a:extLst>
            </p:cNvPr>
            <p:cNvPicPr>
              <a:picLocks noChangeAspect="1"/>
            </p:cNvPicPr>
            <p:nvPr/>
          </p:nvPicPr>
          <p:blipFill>
            <a:blip r:embed="rId6"/>
            <a:srcRect l="16687" r="16687"/>
            <a:stretch>
              <a:fillRect/>
            </a:stretch>
          </p:blipFill>
          <p:spPr>
            <a:xfrm>
              <a:off x="0" y="0"/>
              <a:ext cx="3644537" cy="3644537"/>
            </a:xfrm>
            <a:prstGeom prst="rect">
              <a:avLst/>
            </a:prstGeom>
          </p:spPr>
        </p:pic>
      </p:grpSp>
      <p:grpSp>
        <p:nvGrpSpPr>
          <p:cNvPr id="32" name="Group 5">
            <a:extLst>
              <a:ext uri="{FF2B5EF4-FFF2-40B4-BE49-F238E27FC236}">
                <a16:creationId xmlns:a16="http://schemas.microsoft.com/office/drawing/2014/main" id="{B0FB8E4E-2AEC-47A5-A078-FE8CB7FA5456}"/>
              </a:ext>
            </a:extLst>
          </p:cNvPr>
          <p:cNvGrpSpPr/>
          <p:nvPr/>
        </p:nvGrpSpPr>
        <p:grpSpPr>
          <a:xfrm>
            <a:off x="-1676401" y="-1638300"/>
            <a:ext cx="4593419" cy="4523268"/>
            <a:chOff x="0" y="0"/>
            <a:chExt cx="812800" cy="812800"/>
          </a:xfrm>
          <a:noFill/>
        </p:grpSpPr>
        <p:sp>
          <p:nvSpPr>
            <p:cNvPr id="33" name="Freeform 6">
              <a:extLst>
                <a:ext uri="{FF2B5EF4-FFF2-40B4-BE49-F238E27FC236}">
                  <a16:creationId xmlns:a16="http://schemas.microsoft.com/office/drawing/2014/main" id="{0ACA1428-33A6-4F6C-8BC0-482CBEAAAE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4" name="TextBox 7">
              <a:extLst>
                <a:ext uri="{FF2B5EF4-FFF2-40B4-BE49-F238E27FC236}">
                  <a16:creationId xmlns:a16="http://schemas.microsoft.com/office/drawing/2014/main" id="{88ADDA1C-B2A7-47BD-8996-6349225CF2C2}"/>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35" name="Freeform 9">
            <a:extLst>
              <a:ext uri="{FF2B5EF4-FFF2-40B4-BE49-F238E27FC236}">
                <a16:creationId xmlns:a16="http://schemas.microsoft.com/office/drawing/2014/main" id="{183336CA-E2B3-447A-BECC-5CBF437C7978}"/>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8" name="TextBox 7">
            <a:extLst>
              <a:ext uri="{FF2B5EF4-FFF2-40B4-BE49-F238E27FC236}">
                <a16:creationId xmlns:a16="http://schemas.microsoft.com/office/drawing/2014/main" id="{5644ADBE-ED76-FCCB-9A19-BBA25A7DD76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23</a:t>
            </a:r>
            <a:endParaRPr lang="en-US"/>
          </a:p>
          <a:p>
            <a:endParaRPr lang="en-US" sz="2400" b="1">
              <a:solidFill>
                <a:srgbClr val="1C1C3D"/>
              </a:solidFill>
              <a:ea typeface="Calibri"/>
              <a:cs typeface="Calibri"/>
            </a:endParaRPr>
          </a:p>
        </p:txBody>
      </p:sp>
      <p:sp>
        <p:nvSpPr>
          <p:cNvPr id="7" name="TextBox 6">
            <a:extLst>
              <a:ext uri="{FF2B5EF4-FFF2-40B4-BE49-F238E27FC236}">
                <a16:creationId xmlns:a16="http://schemas.microsoft.com/office/drawing/2014/main" id="{BE26F889-15D5-0632-38B8-A9E0D886B715}"/>
              </a:ext>
            </a:extLst>
          </p:cNvPr>
          <p:cNvSpPr txBox="1"/>
          <p:nvPr/>
        </p:nvSpPr>
        <p:spPr>
          <a:xfrm>
            <a:off x="3697851" y="9502345"/>
            <a:ext cx="104970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051D40"/>
                </a:solidFill>
                <a:latin typeface="Montserrat"/>
              </a:rPr>
              <a:t>IT21173004| Sandeepani A.W.S | 24-25J-250</a:t>
            </a:r>
            <a:endParaRPr lang="en-US"/>
          </a:p>
        </p:txBody>
      </p:sp>
    </p:spTree>
    <p:extLst>
      <p:ext uri="{BB962C8B-B14F-4D97-AF65-F5344CB8AC3E}">
        <p14:creationId xmlns:p14="http://schemas.microsoft.com/office/powerpoint/2010/main" val="869756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2166162" y="911546"/>
            <a:ext cx="5377637" cy="667042"/>
          </a:xfrm>
          <a:prstGeom prst="rect">
            <a:avLst/>
          </a:prstGeom>
        </p:spPr>
        <p:txBody>
          <a:bodyPr wrap="square" lIns="0" tIns="0" rIns="0" bIns="0" rtlCol="0" anchor="t">
            <a:spAutoFit/>
          </a:bodyPr>
          <a:lstStyle/>
          <a:p>
            <a:pPr algn="l">
              <a:lnSpc>
                <a:spcPts val="5632"/>
              </a:lnSpc>
            </a:pPr>
            <a:r>
              <a:rPr lang="en-US" sz="4400" b="1">
                <a:solidFill>
                  <a:srgbClr val="30211C"/>
                </a:solidFill>
                <a:latin typeface="Poppins Bold"/>
                <a:ea typeface="Poppins Bold"/>
                <a:cs typeface="Poppins Bold"/>
                <a:sym typeface="Poppins Bold"/>
              </a:rPr>
              <a:t>Sub Objectives</a:t>
            </a:r>
          </a:p>
        </p:txBody>
      </p:sp>
      <p:sp>
        <p:nvSpPr>
          <p:cNvPr id="16" name="Freeform 16"/>
          <p:cNvSpPr/>
          <p:nvPr/>
        </p:nvSpPr>
        <p:spPr>
          <a:xfrm rot="-4209738">
            <a:off x="1070806" y="896564"/>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2"/>
            <a:stretch>
              <a:fillRect/>
            </a:stretch>
          </a:blipFill>
        </p:spPr>
        <p:txBody>
          <a:bodyPr/>
          <a:lstStyle/>
          <a:p>
            <a:endParaRPr lang="en-US"/>
          </a:p>
        </p:txBody>
      </p:sp>
      <p:grpSp>
        <p:nvGrpSpPr>
          <p:cNvPr id="17" name="Group 17"/>
          <p:cNvGrpSpPr/>
          <p:nvPr/>
        </p:nvGrpSpPr>
        <p:grpSpPr>
          <a:xfrm>
            <a:off x="972781" y="2566840"/>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1063601" y="274283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23" name="Group 23"/>
          <p:cNvGrpSpPr/>
          <p:nvPr/>
        </p:nvGrpSpPr>
        <p:grpSpPr>
          <a:xfrm>
            <a:off x="964820" y="4690371"/>
            <a:ext cx="677751" cy="677751"/>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1055640" y="486636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9" name="Group 29"/>
          <p:cNvGrpSpPr/>
          <p:nvPr/>
        </p:nvGrpSpPr>
        <p:grpSpPr>
          <a:xfrm>
            <a:off x="925973" y="6681718"/>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32"/>
          <p:cNvSpPr txBox="1"/>
          <p:nvPr/>
        </p:nvSpPr>
        <p:spPr>
          <a:xfrm>
            <a:off x="1969432" y="6663686"/>
            <a:ext cx="7906706" cy="1477328"/>
          </a:xfrm>
          <a:prstGeom prst="rect">
            <a:avLst/>
          </a:prstGeom>
        </p:spPr>
        <p:txBody>
          <a:bodyPr wrap="square" lIns="0" tIns="0" rIns="0" bIns="0" rtlCol="0" anchor="t">
            <a:spAutoFit/>
          </a:bodyPr>
          <a:lstStyle/>
          <a:p>
            <a:pPr>
              <a:spcBef>
                <a:spcPct val="0"/>
              </a:spcBef>
            </a:pPr>
            <a:r>
              <a:rPr lang="en-US" sz="2400">
                <a:solidFill>
                  <a:schemeClr val="tx1">
                    <a:lumMod val="65000"/>
                    <a:lumOff val="35000"/>
                  </a:schemeClr>
                </a:solidFill>
                <a:latin typeface="Montserrat Classic"/>
                <a:ea typeface="+mn-lt"/>
                <a:cs typeface="+mn-lt"/>
              </a:rPr>
              <a:t>Based on pest type and potential harm, the system provides  tailored remedies, including biological controls, cultural practices, and eco –friendly pesticides, to help  farmers  mitigate  damage effectively</a:t>
            </a:r>
            <a:endParaRPr lang="en-US" sz="2400">
              <a:solidFill>
                <a:schemeClr val="tx1">
                  <a:lumMod val="65000"/>
                  <a:lumOff val="35000"/>
                </a:schemeClr>
              </a:solidFill>
              <a:latin typeface="Montserrat Classic"/>
              <a:ea typeface="Calibri"/>
              <a:cs typeface="Calibri"/>
            </a:endParaRPr>
          </a:p>
        </p:txBody>
      </p:sp>
      <p:sp>
        <p:nvSpPr>
          <p:cNvPr id="33" name="TextBox 33"/>
          <p:cNvSpPr txBox="1"/>
          <p:nvPr/>
        </p:nvSpPr>
        <p:spPr>
          <a:xfrm>
            <a:off x="1016793" y="6857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9" name="TextBox 39"/>
          <p:cNvSpPr txBox="1"/>
          <p:nvPr/>
        </p:nvSpPr>
        <p:spPr>
          <a:xfrm>
            <a:off x="1016793" y="875139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41" name="Group 32">
            <a:extLst>
              <a:ext uri="{FF2B5EF4-FFF2-40B4-BE49-F238E27FC236}">
                <a16:creationId xmlns:a16="http://schemas.microsoft.com/office/drawing/2014/main" id="{A5CE3CB7-0753-40CC-BEF2-2696C086BD6B}"/>
              </a:ext>
            </a:extLst>
          </p:cNvPr>
          <p:cNvGrpSpPr/>
          <p:nvPr/>
        </p:nvGrpSpPr>
        <p:grpSpPr>
          <a:xfrm>
            <a:off x="0" y="9365588"/>
            <a:ext cx="18288000" cy="907751"/>
            <a:chOff x="0" y="0"/>
            <a:chExt cx="24416939" cy="806890"/>
          </a:xfrm>
        </p:grpSpPr>
        <p:grpSp>
          <p:nvGrpSpPr>
            <p:cNvPr id="42" name="Group 33">
              <a:extLst>
                <a:ext uri="{FF2B5EF4-FFF2-40B4-BE49-F238E27FC236}">
                  <a16:creationId xmlns:a16="http://schemas.microsoft.com/office/drawing/2014/main" id="{BD9B5813-207F-4913-9D56-BAB860181FDE}"/>
                </a:ext>
              </a:extLst>
            </p:cNvPr>
            <p:cNvGrpSpPr/>
            <p:nvPr/>
          </p:nvGrpSpPr>
          <p:grpSpPr>
            <a:xfrm>
              <a:off x="0" y="0"/>
              <a:ext cx="24416939" cy="806890"/>
              <a:chOff x="0" y="0"/>
              <a:chExt cx="4823099" cy="159386"/>
            </a:xfrm>
          </p:grpSpPr>
          <p:sp>
            <p:nvSpPr>
              <p:cNvPr id="44" name="Freeform 34">
                <a:extLst>
                  <a:ext uri="{FF2B5EF4-FFF2-40B4-BE49-F238E27FC236}">
                    <a16:creationId xmlns:a16="http://schemas.microsoft.com/office/drawing/2014/main" id="{648F8B6C-0D52-490F-A8DF-2DE7342CE57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45" name="TextBox 35">
                <a:extLst>
                  <a:ext uri="{FF2B5EF4-FFF2-40B4-BE49-F238E27FC236}">
                    <a16:creationId xmlns:a16="http://schemas.microsoft.com/office/drawing/2014/main" id="{E83EDF82-C9F4-4263-A17E-22B70331F03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43" name="Freeform 36">
              <a:extLst>
                <a:ext uri="{FF2B5EF4-FFF2-40B4-BE49-F238E27FC236}">
                  <a16:creationId xmlns:a16="http://schemas.microsoft.com/office/drawing/2014/main" id="{7E3E230E-03B7-45BE-8912-5B5AF5C789B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50" name="TextBox 32">
            <a:extLst>
              <a:ext uri="{FF2B5EF4-FFF2-40B4-BE49-F238E27FC236}">
                <a16:creationId xmlns:a16="http://schemas.microsoft.com/office/drawing/2014/main" id="{4257920F-3E31-4CC5-9374-3ED0AFB21254}"/>
              </a:ext>
            </a:extLst>
          </p:cNvPr>
          <p:cNvSpPr txBox="1"/>
          <p:nvPr/>
        </p:nvSpPr>
        <p:spPr>
          <a:xfrm>
            <a:off x="1969901" y="4717569"/>
            <a:ext cx="7906706" cy="738664"/>
          </a:xfrm>
          <a:prstGeom prst="rect">
            <a:avLst/>
          </a:prstGeom>
        </p:spPr>
        <p:txBody>
          <a:bodyPr wrap="square" lIns="0" tIns="0" rIns="0" bIns="0" rtlCol="0" anchor="t">
            <a:spAutoFit/>
          </a:bodyPr>
          <a:lstStyle/>
          <a:p>
            <a:pPr>
              <a:spcBef>
                <a:spcPct val="0"/>
              </a:spcBef>
            </a:pPr>
            <a:r>
              <a:rPr lang="en-US" sz="2400">
                <a:latin typeface="Montserrat Classic"/>
                <a:ea typeface="+mn-lt"/>
                <a:cs typeface="+mn-lt"/>
              </a:rPr>
              <a:t>Use high-resolution images and machine learning for accurate pest identification</a:t>
            </a:r>
            <a:endParaRPr lang="en-US" sz="2400">
              <a:latin typeface="Montserrat Classic"/>
              <a:ea typeface="Calibri"/>
              <a:cs typeface="Calibri"/>
            </a:endParaRPr>
          </a:p>
        </p:txBody>
      </p:sp>
      <p:sp>
        <p:nvSpPr>
          <p:cNvPr id="51" name="TextBox 32">
            <a:extLst>
              <a:ext uri="{FF2B5EF4-FFF2-40B4-BE49-F238E27FC236}">
                <a16:creationId xmlns:a16="http://schemas.microsoft.com/office/drawing/2014/main" id="{D52B708B-D72C-4C0B-BA31-20DEA9D8FC36}"/>
              </a:ext>
            </a:extLst>
          </p:cNvPr>
          <p:cNvSpPr txBox="1"/>
          <p:nvPr/>
        </p:nvSpPr>
        <p:spPr>
          <a:xfrm>
            <a:off x="1969901" y="2562446"/>
            <a:ext cx="7906706" cy="1710853"/>
          </a:xfrm>
          <a:prstGeom prst="rect">
            <a:avLst/>
          </a:prstGeom>
        </p:spPr>
        <p:txBody>
          <a:bodyPr wrap="square" lIns="0" tIns="0" rIns="0" bIns="0" rtlCol="0" anchor="t">
            <a:spAutoFit/>
          </a:bodyPr>
          <a:lstStyle/>
          <a:p>
            <a:r>
              <a:rPr lang="en-US" sz="2400">
                <a:latin typeface="Montserrat Classic"/>
                <a:ea typeface="+mn-lt"/>
                <a:cs typeface="+mn-lt"/>
              </a:rPr>
              <a:t>The system identifies and classifies pests affecting crops by analyzing images, enabling precise identification of harmful species.</a:t>
            </a:r>
          </a:p>
          <a:p>
            <a:pPr marL="285750" indent="-285750">
              <a:buFont typeface="Arial"/>
              <a:buChar char="•"/>
            </a:pPr>
            <a:endParaRPr lang="en-US" sz="2400">
              <a:latin typeface="Montserrat Classic"/>
              <a:ea typeface="Calibri"/>
              <a:cs typeface="Calibri"/>
            </a:endParaRPr>
          </a:p>
          <a:p>
            <a:pPr algn="l">
              <a:lnSpc>
                <a:spcPts val="1680"/>
              </a:lnSpc>
              <a:spcBef>
                <a:spcPct val="0"/>
              </a:spcBef>
            </a:pPr>
            <a:endParaRPr lang="en-US" sz="2400">
              <a:solidFill>
                <a:srgbClr val="000000"/>
              </a:solidFill>
              <a:latin typeface="Montserrat Classic"/>
              <a:ea typeface="Calibri"/>
              <a:cs typeface="Calibri"/>
            </a:endParaRPr>
          </a:p>
        </p:txBody>
      </p:sp>
      <p:sp>
        <p:nvSpPr>
          <p:cNvPr id="5" name="TextBox 4">
            <a:extLst>
              <a:ext uri="{FF2B5EF4-FFF2-40B4-BE49-F238E27FC236}">
                <a16:creationId xmlns:a16="http://schemas.microsoft.com/office/drawing/2014/main" id="{19B0B481-0FB7-2989-0094-42F0A8026EB9}"/>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24</a:t>
            </a:r>
            <a:endParaRPr lang="en-US">
              <a:ea typeface="Calibri"/>
              <a:cs typeface="Calibri"/>
            </a:endParaRPr>
          </a:p>
          <a:p>
            <a:endParaRPr lang="en-US" sz="2400" b="1">
              <a:solidFill>
                <a:srgbClr val="1C1C3D"/>
              </a:solidFill>
              <a:ea typeface="Calibri"/>
              <a:cs typeface="Calibri"/>
            </a:endParaRPr>
          </a:p>
        </p:txBody>
      </p:sp>
      <p:sp>
        <p:nvSpPr>
          <p:cNvPr id="3" name="TextBox 2">
            <a:extLst>
              <a:ext uri="{FF2B5EF4-FFF2-40B4-BE49-F238E27FC236}">
                <a16:creationId xmlns:a16="http://schemas.microsoft.com/office/drawing/2014/main" id="{5940996A-47B8-EBBC-D62B-3D78F2E71C3D}"/>
              </a:ext>
            </a:extLst>
          </p:cNvPr>
          <p:cNvSpPr txBox="1"/>
          <p:nvPr/>
        </p:nvSpPr>
        <p:spPr>
          <a:xfrm>
            <a:off x="4420630" y="9502345"/>
            <a:ext cx="104970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051D40"/>
                </a:solidFill>
                <a:latin typeface="Montserrat"/>
              </a:rPr>
              <a:t>IT21173004| Sandeepani A.W.S | 24-25J-250</a:t>
            </a:r>
            <a:endParaRPr lang="en-US"/>
          </a:p>
        </p:txBody>
      </p:sp>
      <p:pic>
        <p:nvPicPr>
          <p:cNvPr id="4" name="Picture 3" descr="A watering can on a tomato plant&#10;&#10;Description automatically generated">
            <a:extLst>
              <a:ext uri="{FF2B5EF4-FFF2-40B4-BE49-F238E27FC236}">
                <a16:creationId xmlns:a16="http://schemas.microsoft.com/office/drawing/2014/main" id="{DEB7BB18-3639-6E24-D503-B454A2C8F572}"/>
              </a:ext>
            </a:extLst>
          </p:cNvPr>
          <p:cNvPicPr>
            <a:picLocks noChangeAspect="1"/>
          </p:cNvPicPr>
          <p:nvPr/>
        </p:nvPicPr>
        <p:blipFill>
          <a:blip r:embed="rId4"/>
          <a:stretch>
            <a:fillRect/>
          </a:stretch>
        </p:blipFill>
        <p:spPr>
          <a:xfrm>
            <a:off x="10223815" y="3915517"/>
            <a:ext cx="8063278" cy="5445369"/>
          </a:xfrm>
          <a:prstGeom prst="roundRect">
            <a:avLst/>
          </a:prstGeom>
        </p:spPr>
      </p:pic>
    </p:spTree>
    <p:extLst>
      <p:ext uri="{BB962C8B-B14F-4D97-AF65-F5344CB8AC3E}">
        <p14:creationId xmlns:p14="http://schemas.microsoft.com/office/powerpoint/2010/main" val="2303769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9240" y="1062598"/>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System Diagram</a:t>
            </a:r>
          </a:p>
        </p:txBody>
      </p:sp>
      <p:sp>
        <p:nvSpPr>
          <p:cNvPr id="14" name="TextBox 14"/>
          <p:cNvSpPr txBox="1"/>
          <p:nvPr/>
        </p:nvSpPr>
        <p:spPr>
          <a:xfrm>
            <a:off x="2898300" y="4477353"/>
            <a:ext cx="4008001" cy="438653"/>
          </a:xfrm>
          <a:prstGeom prst="rect">
            <a:avLst/>
          </a:prstGeom>
        </p:spPr>
        <p:txBody>
          <a:bodyPr lIns="0" tIns="0" rIns="0" bIns="0" rtlCol="0" anchor="t">
            <a:spAutoFit/>
          </a:bodyPr>
          <a:lstStyle/>
          <a:p>
            <a:pPr algn="ctr">
              <a:lnSpc>
                <a:spcPts val="3639"/>
              </a:lnSpc>
            </a:pPr>
            <a:r>
              <a:rPr lang="en-US" sz="2599" b="1">
                <a:solidFill>
                  <a:srgbClr val="FBFDFD"/>
                </a:solidFill>
                <a:latin typeface="Be Vietnam Ultra-Bold"/>
                <a:ea typeface="Be Vietnam Ultra-Bold"/>
                <a:cs typeface="Be Vietnam Ultra-Bold"/>
                <a:sym typeface="Be Vietnam Ultra-Bold"/>
              </a:rPr>
              <a:t>Integrating Trees</a:t>
            </a:r>
          </a:p>
        </p:txBody>
      </p:sp>
      <p:sp>
        <p:nvSpPr>
          <p:cNvPr id="15" name="Freeform 15"/>
          <p:cNvSpPr/>
          <p:nvPr/>
        </p:nvSpPr>
        <p:spPr>
          <a:xfrm>
            <a:off x="1128429" y="916608"/>
            <a:ext cx="1874613" cy="2115219"/>
          </a:xfrm>
          <a:custGeom>
            <a:avLst/>
            <a:gdLst/>
            <a:ahLst/>
            <a:cxnLst/>
            <a:rect l="l" t="t" r="r" b="b"/>
            <a:pathLst>
              <a:path w="1874613" h="2115219">
                <a:moveTo>
                  <a:pt x="0" y="0"/>
                </a:moveTo>
                <a:lnTo>
                  <a:pt x="1874612" y="0"/>
                </a:lnTo>
                <a:lnTo>
                  <a:pt x="1874612" y="2115219"/>
                </a:lnTo>
                <a:lnTo>
                  <a:pt x="0" y="2115219"/>
                </a:lnTo>
                <a:lnTo>
                  <a:pt x="0" y="0"/>
                </a:lnTo>
                <a:close/>
              </a:path>
            </a:pathLst>
          </a:custGeom>
          <a:blipFill>
            <a:blip r:embed="rId2"/>
            <a:stretch>
              <a:fillRect/>
            </a:stretch>
          </a:blipFill>
        </p:spPr>
        <p:txBody>
          <a:bodyPr/>
          <a:lstStyle/>
          <a:p>
            <a:endParaRPr lang="en-US"/>
          </a:p>
        </p:txBody>
      </p:sp>
      <p:sp>
        <p:nvSpPr>
          <p:cNvPr id="16" name="Freeform 16"/>
          <p:cNvSpPr/>
          <p:nvPr/>
        </p:nvSpPr>
        <p:spPr>
          <a:xfrm>
            <a:off x="16185292" y="3923998"/>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7" name="Freeform 17"/>
          <p:cNvSpPr/>
          <p:nvPr/>
        </p:nvSpPr>
        <p:spPr>
          <a:xfrm rot="820805">
            <a:off x="-814699" y="6956954"/>
            <a:ext cx="3553664" cy="3846998"/>
          </a:xfrm>
          <a:custGeom>
            <a:avLst/>
            <a:gdLst/>
            <a:ahLst/>
            <a:cxnLst/>
            <a:rect l="l" t="t" r="r" b="b"/>
            <a:pathLst>
              <a:path w="3553664" h="3846998">
                <a:moveTo>
                  <a:pt x="0" y="0"/>
                </a:moveTo>
                <a:lnTo>
                  <a:pt x="3553665" y="0"/>
                </a:lnTo>
                <a:lnTo>
                  <a:pt x="3553665" y="3846998"/>
                </a:lnTo>
                <a:lnTo>
                  <a:pt x="0" y="3846998"/>
                </a:lnTo>
                <a:lnTo>
                  <a:pt x="0" y="0"/>
                </a:lnTo>
                <a:close/>
              </a:path>
            </a:pathLst>
          </a:custGeom>
          <a:blipFill>
            <a:blip r:embed="rId3"/>
            <a:stretch>
              <a:fillRect/>
            </a:stretch>
          </a:blipFill>
        </p:spPr>
        <p:txBody>
          <a:bodyPr/>
          <a:lstStyle/>
          <a:p>
            <a:endParaRPr lang="en-US"/>
          </a:p>
        </p:txBody>
      </p:sp>
      <p:grpSp>
        <p:nvGrpSpPr>
          <p:cNvPr id="18" name="Group 32">
            <a:extLst>
              <a:ext uri="{FF2B5EF4-FFF2-40B4-BE49-F238E27FC236}">
                <a16:creationId xmlns:a16="http://schemas.microsoft.com/office/drawing/2014/main" id="{E5BB0A38-C532-470C-8FB8-00AB2F892AB5}"/>
              </a:ext>
            </a:extLst>
          </p:cNvPr>
          <p:cNvGrpSpPr/>
          <p:nvPr/>
        </p:nvGrpSpPr>
        <p:grpSpPr>
          <a:xfrm>
            <a:off x="2" y="9379250"/>
            <a:ext cx="18288000" cy="907751"/>
            <a:chOff x="0" y="0"/>
            <a:chExt cx="24416939" cy="806890"/>
          </a:xfrm>
        </p:grpSpPr>
        <p:grpSp>
          <p:nvGrpSpPr>
            <p:cNvPr id="19" name="Group 33">
              <a:extLst>
                <a:ext uri="{FF2B5EF4-FFF2-40B4-BE49-F238E27FC236}">
                  <a16:creationId xmlns:a16="http://schemas.microsoft.com/office/drawing/2014/main" id="{A38DC709-AF80-43FD-A7A7-4015213CA35A}"/>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3426B7BD-80FA-4C9B-8078-93FC529CF1C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B7FB31AE-03A5-4AAE-BA77-5284ECD1F028}"/>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846E0582-1E79-4A5E-981D-04E58869F231}"/>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pic>
        <p:nvPicPr>
          <p:cNvPr id="4" name="Picture 3" descr="A screenshot of a computer&#10;&#10;Description automatically generated">
            <a:extLst>
              <a:ext uri="{FF2B5EF4-FFF2-40B4-BE49-F238E27FC236}">
                <a16:creationId xmlns:a16="http://schemas.microsoft.com/office/drawing/2014/main" id="{5C662514-5A90-66EA-999B-948CEFFBB278}"/>
              </a:ext>
            </a:extLst>
          </p:cNvPr>
          <p:cNvPicPr>
            <a:picLocks noChangeAspect="1"/>
          </p:cNvPicPr>
          <p:nvPr/>
        </p:nvPicPr>
        <p:blipFill>
          <a:blip r:embed="rId5"/>
          <a:stretch>
            <a:fillRect/>
          </a:stretch>
        </p:blipFill>
        <p:spPr>
          <a:xfrm>
            <a:off x="3328731" y="2004754"/>
            <a:ext cx="11120823" cy="6555516"/>
          </a:xfrm>
          <a:prstGeom prst="rect">
            <a:avLst/>
          </a:prstGeom>
        </p:spPr>
      </p:pic>
      <p:sp>
        <p:nvSpPr>
          <p:cNvPr id="7" name="TextBox 6">
            <a:extLst>
              <a:ext uri="{FF2B5EF4-FFF2-40B4-BE49-F238E27FC236}">
                <a16:creationId xmlns:a16="http://schemas.microsoft.com/office/drawing/2014/main" id="{4D7D2A1C-7853-11F6-F336-AC327FBE7E8D}"/>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25</a:t>
            </a:r>
            <a:endParaRPr lang="en-US"/>
          </a:p>
          <a:p>
            <a:endParaRPr lang="en-US" sz="2400" b="1">
              <a:solidFill>
                <a:srgbClr val="1C1C3D"/>
              </a:solidFill>
              <a:ea typeface="Calibri"/>
              <a:cs typeface="Calibri"/>
            </a:endParaRPr>
          </a:p>
        </p:txBody>
      </p:sp>
      <p:sp>
        <p:nvSpPr>
          <p:cNvPr id="5" name="TextBox 4">
            <a:extLst>
              <a:ext uri="{FF2B5EF4-FFF2-40B4-BE49-F238E27FC236}">
                <a16:creationId xmlns:a16="http://schemas.microsoft.com/office/drawing/2014/main" id="{B7F7F819-F36A-621C-74FC-52725BAC25B8}"/>
              </a:ext>
            </a:extLst>
          </p:cNvPr>
          <p:cNvSpPr txBox="1"/>
          <p:nvPr/>
        </p:nvSpPr>
        <p:spPr>
          <a:xfrm>
            <a:off x="4420630" y="9502345"/>
            <a:ext cx="104970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051D40"/>
                </a:solidFill>
                <a:latin typeface="Montserrat"/>
              </a:rPr>
              <a:t>IT21173004| Sandeepani A.W.S | 24-25J-250</a:t>
            </a:r>
            <a:endParaRPr lang="en-US"/>
          </a:p>
        </p:txBody>
      </p:sp>
      <p:pic>
        <p:nvPicPr>
          <p:cNvPr id="6" name="Picture 5" descr="A rows of tomatoes growing in a greenhouse&#10;&#10;Description automatically generated">
            <a:extLst>
              <a:ext uri="{FF2B5EF4-FFF2-40B4-BE49-F238E27FC236}">
                <a16:creationId xmlns:a16="http://schemas.microsoft.com/office/drawing/2014/main" id="{7689EBC3-C8EC-F7AC-298B-6E498684B723}"/>
              </a:ext>
            </a:extLst>
          </p:cNvPr>
          <p:cNvPicPr>
            <a:picLocks noChangeAspect="1"/>
          </p:cNvPicPr>
          <p:nvPr/>
        </p:nvPicPr>
        <p:blipFill>
          <a:blip r:embed="rId6"/>
          <a:stretch>
            <a:fillRect/>
          </a:stretch>
        </p:blipFill>
        <p:spPr>
          <a:xfrm>
            <a:off x="13110446" y="-753005"/>
            <a:ext cx="6564923" cy="4284052"/>
          </a:xfrm>
          <a:prstGeom prst="rect">
            <a:avLst/>
          </a:prstGeom>
        </p:spPr>
      </p:pic>
    </p:spTree>
    <p:extLst>
      <p:ext uri="{BB962C8B-B14F-4D97-AF65-F5344CB8AC3E}">
        <p14:creationId xmlns:p14="http://schemas.microsoft.com/office/powerpoint/2010/main" val="751232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609600" y="0"/>
            <a:ext cx="20267216" cy="1352682"/>
            <a:chOff x="0" y="0"/>
            <a:chExt cx="5337868" cy="356262"/>
          </a:xfrm>
        </p:grpSpPr>
        <p:sp>
          <p:nvSpPr>
            <p:cNvPr id="3" name="Freeform 3"/>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10" name="Freeform 10"/>
          <p:cNvSpPr/>
          <p:nvPr/>
        </p:nvSpPr>
        <p:spPr>
          <a:xfrm>
            <a:off x="43314" y="847313"/>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2" name="Freeform 12"/>
          <p:cNvSpPr/>
          <p:nvPr/>
        </p:nvSpPr>
        <p:spPr>
          <a:xfrm rot="820805">
            <a:off x="-1032776" y="8739233"/>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3" name="Freeform 13"/>
          <p:cNvSpPr/>
          <p:nvPr/>
        </p:nvSpPr>
        <p:spPr>
          <a:xfrm rot="-1591858">
            <a:off x="16511168" y="-33841"/>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4" name="TextBox 2">
            <a:extLst>
              <a:ext uri="{FF2B5EF4-FFF2-40B4-BE49-F238E27FC236}">
                <a16:creationId xmlns:a16="http://schemas.microsoft.com/office/drawing/2014/main" id="{EC754516-F464-4DB7-93AC-E2C3C2F64CD0}"/>
              </a:ext>
            </a:extLst>
          </p:cNvPr>
          <p:cNvSpPr txBox="1"/>
          <p:nvPr/>
        </p:nvSpPr>
        <p:spPr>
          <a:xfrm>
            <a:off x="2937114" y="1756492"/>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Completed Function (50%)</a:t>
            </a:r>
          </a:p>
        </p:txBody>
      </p:sp>
      <p:grpSp>
        <p:nvGrpSpPr>
          <p:cNvPr id="15" name="Group 9">
            <a:extLst>
              <a:ext uri="{FF2B5EF4-FFF2-40B4-BE49-F238E27FC236}">
                <a16:creationId xmlns:a16="http://schemas.microsoft.com/office/drawing/2014/main" id="{F2CF16F6-1D65-4185-A59C-ECDA8F11E595}"/>
              </a:ext>
            </a:extLst>
          </p:cNvPr>
          <p:cNvGrpSpPr/>
          <p:nvPr/>
        </p:nvGrpSpPr>
        <p:grpSpPr>
          <a:xfrm>
            <a:off x="14473871" y="5867611"/>
            <a:ext cx="4495800" cy="5325793"/>
            <a:chOff x="0" y="0"/>
            <a:chExt cx="12819444" cy="13716000"/>
          </a:xfrm>
        </p:grpSpPr>
        <p:pic>
          <p:nvPicPr>
            <p:cNvPr id="16" name="Picture 10">
              <a:extLst>
                <a:ext uri="{FF2B5EF4-FFF2-40B4-BE49-F238E27FC236}">
                  <a16:creationId xmlns:a16="http://schemas.microsoft.com/office/drawing/2014/main" id="{FD8493AA-1301-40FE-8449-D17A7704E342}"/>
                </a:ext>
              </a:extLst>
            </p:cNvPr>
            <p:cNvPicPr>
              <a:picLocks noChangeAspect="1"/>
            </p:cNvPicPr>
            <p:nvPr/>
          </p:nvPicPr>
          <p:blipFill>
            <a:blip r:embed="rId4"/>
            <a:srcRect l="18305" r="19366"/>
            <a:stretch>
              <a:fillRect/>
            </a:stretch>
          </p:blipFill>
          <p:spPr>
            <a:xfrm>
              <a:off x="0" y="0"/>
              <a:ext cx="12819444" cy="13716000"/>
            </a:xfrm>
            <a:prstGeom prst="rect">
              <a:avLst/>
            </a:prstGeom>
          </p:spPr>
        </p:pic>
      </p:grpSp>
      <p:grpSp>
        <p:nvGrpSpPr>
          <p:cNvPr id="29" name="Group 13">
            <a:extLst>
              <a:ext uri="{FF2B5EF4-FFF2-40B4-BE49-F238E27FC236}">
                <a16:creationId xmlns:a16="http://schemas.microsoft.com/office/drawing/2014/main" id="{3BFDB04A-07B3-6F80-EBE0-268C375F16DE}"/>
              </a:ext>
            </a:extLst>
          </p:cNvPr>
          <p:cNvGrpSpPr/>
          <p:nvPr/>
        </p:nvGrpSpPr>
        <p:grpSpPr>
          <a:xfrm>
            <a:off x="1922315" y="3539752"/>
            <a:ext cx="677751" cy="717463"/>
            <a:chOff x="0" y="-47625"/>
            <a:chExt cx="812800" cy="860425"/>
          </a:xfrm>
        </p:grpSpPr>
        <p:sp>
          <p:nvSpPr>
            <p:cNvPr id="27" name="Freeform 14">
              <a:extLst>
                <a:ext uri="{FF2B5EF4-FFF2-40B4-BE49-F238E27FC236}">
                  <a16:creationId xmlns:a16="http://schemas.microsoft.com/office/drawing/2014/main" id="{59CDEF51-C44F-4CB5-F434-F24A1DD6E34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8" name="TextBox 15">
              <a:extLst>
                <a:ext uri="{FF2B5EF4-FFF2-40B4-BE49-F238E27FC236}">
                  <a16:creationId xmlns:a16="http://schemas.microsoft.com/office/drawing/2014/main" id="{79AC8440-BCEB-C01A-EF9C-939C9C2FF8E7}"/>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1" name="TextBox 17">
            <a:extLst>
              <a:ext uri="{FF2B5EF4-FFF2-40B4-BE49-F238E27FC236}">
                <a16:creationId xmlns:a16="http://schemas.microsoft.com/office/drawing/2014/main" id="{47C0740E-87BD-95BB-2537-92BEDF478385}"/>
              </a:ext>
            </a:extLst>
          </p:cNvPr>
          <p:cNvSpPr txBox="1"/>
          <p:nvPr/>
        </p:nvSpPr>
        <p:spPr>
          <a:xfrm>
            <a:off x="2013135" y="375546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5" name="Group 19">
            <a:extLst>
              <a:ext uri="{FF2B5EF4-FFF2-40B4-BE49-F238E27FC236}">
                <a16:creationId xmlns:a16="http://schemas.microsoft.com/office/drawing/2014/main" id="{15CF9461-6707-15C9-089A-ADEDF10D0F15}"/>
              </a:ext>
            </a:extLst>
          </p:cNvPr>
          <p:cNvGrpSpPr/>
          <p:nvPr/>
        </p:nvGrpSpPr>
        <p:grpSpPr>
          <a:xfrm>
            <a:off x="1922315" y="5891996"/>
            <a:ext cx="677751" cy="717463"/>
            <a:chOff x="0" y="-47625"/>
            <a:chExt cx="812800" cy="860425"/>
          </a:xfrm>
        </p:grpSpPr>
        <p:sp>
          <p:nvSpPr>
            <p:cNvPr id="33" name="Freeform 20">
              <a:extLst>
                <a:ext uri="{FF2B5EF4-FFF2-40B4-BE49-F238E27FC236}">
                  <a16:creationId xmlns:a16="http://schemas.microsoft.com/office/drawing/2014/main" id="{4CCC1268-23C8-389A-B920-246D922281D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4" name="TextBox 21">
              <a:extLst>
                <a:ext uri="{FF2B5EF4-FFF2-40B4-BE49-F238E27FC236}">
                  <a16:creationId xmlns:a16="http://schemas.microsoft.com/office/drawing/2014/main" id="{87202CBC-11A7-1721-D8E9-7FEF815B4160}"/>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7" name="TextBox 23">
            <a:extLst>
              <a:ext uri="{FF2B5EF4-FFF2-40B4-BE49-F238E27FC236}">
                <a16:creationId xmlns:a16="http://schemas.microsoft.com/office/drawing/2014/main" id="{4B8CDD83-68F2-627B-810D-0ECE016D2BF5}"/>
              </a:ext>
            </a:extLst>
          </p:cNvPr>
          <p:cNvSpPr txBox="1"/>
          <p:nvPr/>
        </p:nvSpPr>
        <p:spPr>
          <a:xfrm>
            <a:off x="2013135" y="610770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9" name="Rectangle 5">
            <a:extLst>
              <a:ext uri="{FF2B5EF4-FFF2-40B4-BE49-F238E27FC236}">
                <a16:creationId xmlns:a16="http://schemas.microsoft.com/office/drawing/2014/main" id="{54DC920D-58D3-E682-487C-D15D6ABDE8E5}"/>
              </a:ext>
            </a:extLst>
          </p:cNvPr>
          <p:cNvSpPr>
            <a:spLocks noChangeArrowheads="1"/>
          </p:cNvSpPr>
          <p:nvPr/>
        </p:nvSpPr>
        <p:spPr bwMode="auto">
          <a:xfrm>
            <a:off x="2939519" y="3692161"/>
            <a:ext cx="9867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b="1">
                <a:ea typeface="+mn-lt"/>
                <a:cs typeface="+mn-lt"/>
              </a:rPr>
              <a:t>Trained Model</a:t>
            </a:r>
            <a:endParaRPr lang="en-US" sz="2800" b="1">
              <a:ea typeface="Calibri"/>
              <a:cs typeface="Calibri"/>
            </a:endParaRPr>
          </a:p>
        </p:txBody>
      </p:sp>
      <p:sp>
        <p:nvSpPr>
          <p:cNvPr id="41" name="Rectangle 5">
            <a:extLst>
              <a:ext uri="{FF2B5EF4-FFF2-40B4-BE49-F238E27FC236}">
                <a16:creationId xmlns:a16="http://schemas.microsoft.com/office/drawing/2014/main" id="{B2A8568B-B104-F749-3B14-04A9087E0FAC}"/>
              </a:ext>
            </a:extLst>
          </p:cNvPr>
          <p:cNvSpPr>
            <a:spLocks noChangeArrowheads="1"/>
          </p:cNvSpPr>
          <p:nvPr/>
        </p:nvSpPr>
        <p:spPr bwMode="auto">
          <a:xfrm>
            <a:off x="2810932" y="5993921"/>
            <a:ext cx="98522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b="1">
                <a:ea typeface="+mn-lt"/>
                <a:cs typeface="+mn-lt"/>
              </a:rPr>
              <a:t>Harms and Remedies Suggestion</a:t>
            </a:r>
          </a:p>
        </p:txBody>
      </p:sp>
      <p:sp>
        <p:nvSpPr>
          <p:cNvPr id="63" name="Rectangle 5">
            <a:extLst>
              <a:ext uri="{FF2B5EF4-FFF2-40B4-BE49-F238E27FC236}">
                <a16:creationId xmlns:a16="http://schemas.microsoft.com/office/drawing/2014/main" id="{568B0B15-2F37-1AA2-9075-34873981BE0E}"/>
              </a:ext>
            </a:extLst>
          </p:cNvPr>
          <p:cNvSpPr>
            <a:spLocks noChangeArrowheads="1"/>
          </p:cNvSpPr>
          <p:nvPr/>
        </p:nvSpPr>
        <p:spPr bwMode="auto">
          <a:xfrm>
            <a:off x="3130972" y="4221021"/>
            <a:ext cx="1133053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n-US" sz="2400">
              <a:ea typeface="+mn-lt"/>
              <a:cs typeface="+mn-lt"/>
            </a:endParaRPr>
          </a:p>
          <a:p>
            <a:pPr marL="285750" indent="-285750" algn="just">
              <a:buFont typeface="Arial"/>
              <a:buChar char="•"/>
            </a:pPr>
            <a:r>
              <a:rPr lang="en-US" sz="2400">
                <a:ea typeface="+mn-lt"/>
                <a:cs typeface="+mn-lt"/>
              </a:rPr>
              <a:t>Model has successfully trained to identified the pest from an image, It outputs the identified pest name</a:t>
            </a:r>
          </a:p>
          <a:p>
            <a:pPr algn="just">
              <a:spcBef>
                <a:spcPct val="0"/>
              </a:spcBef>
              <a:spcAft>
                <a:spcPct val="0"/>
              </a:spcAft>
            </a:pPr>
            <a:endParaRPr lang="en-US" sz="2400">
              <a:ea typeface="+mn-lt"/>
              <a:cs typeface="+mn-lt"/>
            </a:endParaRPr>
          </a:p>
        </p:txBody>
      </p:sp>
      <p:sp>
        <p:nvSpPr>
          <p:cNvPr id="65" name="Rectangle 5">
            <a:extLst>
              <a:ext uri="{FF2B5EF4-FFF2-40B4-BE49-F238E27FC236}">
                <a16:creationId xmlns:a16="http://schemas.microsoft.com/office/drawing/2014/main" id="{28B00890-4F1A-2B38-5080-67BB6C948D70}"/>
              </a:ext>
            </a:extLst>
          </p:cNvPr>
          <p:cNvSpPr>
            <a:spLocks noChangeArrowheads="1"/>
          </p:cNvSpPr>
          <p:nvPr/>
        </p:nvSpPr>
        <p:spPr bwMode="auto">
          <a:xfrm>
            <a:off x="3130972" y="6844086"/>
            <a:ext cx="1133053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buFont typeface="Arial"/>
              <a:buChar char="•"/>
            </a:pPr>
            <a:r>
              <a:rPr lang="en-US" sz="2400">
                <a:ea typeface="+mn-lt"/>
                <a:cs typeface="+mn-lt"/>
              </a:rPr>
              <a:t>After Identifying the pest It suggest the harms that can happen to the plant </a:t>
            </a:r>
            <a:endParaRPr lang="en-US" sz="2400">
              <a:ea typeface="Calibri"/>
              <a:cs typeface="Calibri"/>
            </a:endParaRPr>
          </a:p>
          <a:p>
            <a:pPr marL="285750" indent="-285750" algn="just">
              <a:buFont typeface="Arial"/>
              <a:buChar char="•"/>
            </a:pPr>
            <a:r>
              <a:rPr lang="en-US" sz="2400">
                <a:ea typeface="+mn-lt"/>
                <a:cs typeface="+mn-lt"/>
              </a:rPr>
              <a:t>And it suggests the remedies for the relevant identified pest</a:t>
            </a:r>
          </a:p>
          <a:p>
            <a:pPr algn="just"/>
            <a:endParaRPr lang="en-US" sz="2400">
              <a:ea typeface="+mn-lt"/>
              <a:cs typeface="+mn-lt"/>
            </a:endParaRPr>
          </a:p>
        </p:txBody>
      </p:sp>
      <p:sp>
        <p:nvSpPr>
          <p:cNvPr id="8" name="TextBox 7">
            <a:extLst>
              <a:ext uri="{FF2B5EF4-FFF2-40B4-BE49-F238E27FC236}">
                <a16:creationId xmlns:a16="http://schemas.microsoft.com/office/drawing/2014/main" id="{A80EB9F9-EA9B-9370-85BD-0923135E6A04}"/>
              </a:ext>
            </a:extLst>
          </p:cNvPr>
          <p:cNvSpPr txBox="1"/>
          <p:nvPr/>
        </p:nvSpPr>
        <p:spPr>
          <a:xfrm>
            <a:off x="12501636" y="9629870"/>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47</a:t>
            </a:r>
            <a:endParaRPr lang="en-US"/>
          </a:p>
          <a:p>
            <a:endParaRPr lang="en-US" sz="2400" b="1">
              <a:solidFill>
                <a:srgbClr val="1C1C3D"/>
              </a:solidFill>
              <a:ea typeface="Calibri"/>
              <a:cs typeface="Calibri"/>
            </a:endParaRPr>
          </a:p>
        </p:txBody>
      </p:sp>
      <p:sp>
        <p:nvSpPr>
          <p:cNvPr id="6" name="TextBox 5">
            <a:extLst>
              <a:ext uri="{FF2B5EF4-FFF2-40B4-BE49-F238E27FC236}">
                <a16:creationId xmlns:a16="http://schemas.microsoft.com/office/drawing/2014/main" id="{D7A8210F-7ABC-3538-13CC-3C028983ED92}"/>
              </a:ext>
            </a:extLst>
          </p:cNvPr>
          <p:cNvSpPr txBox="1"/>
          <p:nvPr/>
        </p:nvSpPr>
        <p:spPr>
          <a:xfrm>
            <a:off x="2304535" y="9486900"/>
            <a:ext cx="104970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051D40"/>
                </a:solidFill>
                <a:latin typeface="Montserrat"/>
              </a:rPr>
              <a:t>IT21173004| Sandeepani A.W.S | 24-25J-250</a:t>
            </a:r>
            <a:endParaRPr lang="en-US"/>
          </a:p>
        </p:txBody>
      </p:sp>
    </p:spTree>
    <p:extLst>
      <p:ext uri="{BB962C8B-B14F-4D97-AF65-F5344CB8AC3E}">
        <p14:creationId xmlns:p14="http://schemas.microsoft.com/office/powerpoint/2010/main" val="4130530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3041" y="294255"/>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Future work</a:t>
            </a:r>
          </a:p>
        </p:txBody>
      </p:sp>
      <p:grpSp>
        <p:nvGrpSpPr>
          <p:cNvPr id="9" name="Group 9"/>
          <p:cNvGrpSpPr/>
          <p:nvPr/>
        </p:nvGrpSpPr>
        <p:grpSpPr>
          <a:xfrm>
            <a:off x="-1061855" y="8974304"/>
            <a:ext cx="7795593" cy="1971916"/>
            <a:chOff x="0" y="0"/>
            <a:chExt cx="2053160" cy="519352"/>
          </a:xfrm>
        </p:grpSpPr>
        <p:sp>
          <p:nvSpPr>
            <p:cNvPr id="10" name="Freeform 10"/>
            <p:cNvSpPr/>
            <p:nvPr/>
          </p:nvSpPr>
          <p:spPr>
            <a:xfrm>
              <a:off x="0" y="0"/>
              <a:ext cx="2053160" cy="519352"/>
            </a:xfrm>
            <a:custGeom>
              <a:avLst/>
              <a:gdLst/>
              <a:ahLst/>
              <a:cxnLst/>
              <a:rect l="l" t="t" r="r" b="b"/>
              <a:pathLst>
                <a:path w="2053160" h="519352">
                  <a:moveTo>
                    <a:pt x="50649" y="0"/>
                  </a:moveTo>
                  <a:lnTo>
                    <a:pt x="2002511" y="0"/>
                  </a:lnTo>
                  <a:cubicBezTo>
                    <a:pt x="2030484" y="0"/>
                    <a:pt x="2053160" y="22676"/>
                    <a:pt x="2053160" y="50649"/>
                  </a:cubicBezTo>
                  <a:lnTo>
                    <a:pt x="2053160" y="468703"/>
                  </a:lnTo>
                  <a:cubicBezTo>
                    <a:pt x="2053160" y="496676"/>
                    <a:pt x="2030484" y="519352"/>
                    <a:pt x="2002511" y="519352"/>
                  </a:cubicBezTo>
                  <a:lnTo>
                    <a:pt x="50649" y="519352"/>
                  </a:lnTo>
                  <a:cubicBezTo>
                    <a:pt x="22676" y="519352"/>
                    <a:pt x="0" y="496676"/>
                    <a:pt x="0" y="468703"/>
                  </a:cubicBezTo>
                  <a:lnTo>
                    <a:pt x="0" y="50649"/>
                  </a:lnTo>
                  <a:cubicBezTo>
                    <a:pt x="0" y="22676"/>
                    <a:pt x="22676" y="0"/>
                    <a:pt x="50649" y="0"/>
                  </a:cubicBezTo>
                  <a:close/>
                </a:path>
              </a:pathLst>
            </a:custGeom>
            <a:solidFill>
              <a:srgbClr val="A9C229"/>
            </a:solidFill>
          </p:spPr>
          <p:txBody>
            <a:bodyPr/>
            <a:lstStyle/>
            <a:p>
              <a:endParaRPr lang="en-US"/>
            </a:p>
          </p:txBody>
        </p:sp>
        <p:sp>
          <p:nvSpPr>
            <p:cNvPr id="11" name="TextBox 11"/>
            <p:cNvSpPr txBox="1"/>
            <p:nvPr/>
          </p:nvSpPr>
          <p:spPr>
            <a:xfrm>
              <a:off x="0" y="-47625"/>
              <a:ext cx="2053160" cy="566977"/>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a:off x="12568371" y="-751669"/>
            <a:ext cx="7795593" cy="1971916"/>
            <a:chOff x="0" y="0"/>
            <a:chExt cx="2053160" cy="519352"/>
          </a:xfrm>
        </p:grpSpPr>
        <p:sp>
          <p:nvSpPr>
            <p:cNvPr id="13" name="Freeform 13"/>
            <p:cNvSpPr/>
            <p:nvPr/>
          </p:nvSpPr>
          <p:spPr>
            <a:xfrm>
              <a:off x="0" y="0"/>
              <a:ext cx="2053160" cy="519352"/>
            </a:xfrm>
            <a:custGeom>
              <a:avLst/>
              <a:gdLst/>
              <a:ahLst/>
              <a:cxnLst/>
              <a:rect l="l" t="t" r="r" b="b"/>
              <a:pathLst>
                <a:path w="2053160" h="519352">
                  <a:moveTo>
                    <a:pt x="50649" y="0"/>
                  </a:moveTo>
                  <a:lnTo>
                    <a:pt x="2002511" y="0"/>
                  </a:lnTo>
                  <a:cubicBezTo>
                    <a:pt x="2030484" y="0"/>
                    <a:pt x="2053160" y="22676"/>
                    <a:pt x="2053160" y="50649"/>
                  </a:cubicBezTo>
                  <a:lnTo>
                    <a:pt x="2053160" y="468703"/>
                  </a:lnTo>
                  <a:cubicBezTo>
                    <a:pt x="2053160" y="496676"/>
                    <a:pt x="2030484" y="519352"/>
                    <a:pt x="2002511" y="519352"/>
                  </a:cubicBezTo>
                  <a:lnTo>
                    <a:pt x="50649" y="519352"/>
                  </a:lnTo>
                  <a:cubicBezTo>
                    <a:pt x="22676" y="519352"/>
                    <a:pt x="0" y="496676"/>
                    <a:pt x="0" y="468703"/>
                  </a:cubicBezTo>
                  <a:lnTo>
                    <a:pt x="0" y="50649"/>
                  </a:lnTo>
                  <a:cubicBezTo>
                    <a:pt x="0" y="22676"/>
                    <a:pt x="22676" y="0"/>
                    <a:pt x="50649" y="0"/>
                  </a:cubicBezTo>
                  <a:close/>
                </a:path>
              </a:pathLst>
            </a:custGeom>
            <a:solidFill>
              <a:srgbClr val="A9C229"/>
            </a:solidFill>
          </p:spPr>
          <p:txBody>
            <a:bodyPr/>
            <a:lstStyle/>
            <a:p>
              <a:endParaRPr lang="en-US"/>
            </a:p>
          </p:txBody>
        </p:sp>
        <p:sp>
          <p:nvSpPr>
            <p:cNvPr id="14" name="TextBox 14"/>
            <p:cNvSpPr txBox="1"/>
            <p:nvPr/>
          </p:nvSpPr>
          <p:spPr>
            <a:xfrm>
              <a:off x="0" y="-47625"/>
              <a:ext cx="2053160" cy="566977"/>
            </a:xfrm>
            <a:prstGeom prst="rect">
              <a:avLst/>
            </a:prstGeom>
          </p:spPr>
          <p:txBody>
            <a:bodyPr lIns="50800" tIns="50800" rIns="50800" bIns="50800" rtlCol="0" anchor="ctr"/>
            <a:lstStyle/>
            <a:p>
              <a:pPr algn="ctr">
                <a:lnSpc>
                  <a:spcPts val="3639"/>
                </a:lnSpc>
              </a:pPr>
              <a:endParaRPr/>
            </a:p>
          </p:txBody>
        </p:sp>
      </p:grpSp>
      <p:sp>
        <p:nvSpPr>
          <p:cNvPr id="16" name="Freeform 16"/>
          <p:cNvSpPr/>
          <p:nvPr/>
        </p:nvSpPr>
        <p:spPr>
          <a:xfrm rot="820805">
            <a:off x="16081769" y="7953419"/>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2"/>
            <a:stretch>
              <a:fillRect/>
            </a:stretch>
          </a:blipFill>
        </p:spPr>
        <p:txBody>
          <a:bodyPr/>
          <a:lstStyle/>
          <a:p>
            <a:endParaRPr lang="en-US"/>
          </a:p>
        </p:txBody>
      </p:sp>
      <p:sp>
        <p:nvSpPr>
          <p:cNvPr id="17" name="Freeform 17"/>
          <p:cNvSpPr/>
          <p:nvPr/>
        </p:nvSpPr>
        <p:spPr>
          <a:xfrm rot="820805">
            <a:off x="-2051688" y="-453763"/>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2"/>
            <a:stretch>
              <a:fillRect/>
            </a:stretch>
          </a:blipFill>
        </p:spPr>
        <p:txBody>
          <a:bodyPr/>
          <a:lstStyle/>
          <a:p>
            <a:endParaRPr lang="en-US"/>
          </a:p>
        </p:txBody>
      </p:sp>
      <p:grpSp>
        <p:nvGrpSpPr>
          <p:cNvPr id="20" name="Group 32">
            <a:extLst>
              <a:ext uri="{FF2B5EF4-FFF2-40B4-BE49-F238E27FC236}">
                <a16:creationId xmlns:a16="http://schemas.microsoft.com/office/drawing/2014/main" id="{2167A504-DF2D-483F-B24F-E6CE2A246588}"/>
              </a:ext>
            </a:extLst>
          </p:cNvPr>
          <p:cNvGrpSpPr/>
          <p:nvPr/>
        </p:nvGrpSpPr>
        <p:grpSpPr>
          <a:xfrm>
            <a:off x="2" y="9379250"/>
            <a:ext cx="18288000" cy="907751"/>
            <a:chOff x="0" y="0"/>
            <a:chExt cx="24416939" cy="806890"/>
          </a:xfrm>
        </p:grpSpPr>
        <p:grpSp>
          <p:nvGrpSpPr>
            <p:cNvPr id="21" name="Group 33">
              <a:extLst>
                <a:ext uri="{FF2B5EF4-FFF2-40B4-BE49-F238E27FC236}">
                  <a16:creationId xmlns:a16="http://schemas.microsoft.com/office/drawing/2014/main" id="{31C35E46-503D-452A-8C05-B39D82F829EE}"/>
                </a:ext>
              </a:extLst>
            </p:cNvPr>
            <p:cNvGrpSpPr/>
            <p:nvPr/>
          </p:nvGrpSpPr>
          <p:grpSpPr>
            <a:xfrm>
              <a:off x="0" y="0"/>
              <a:ext cx="24416939" cy="806890"/>
              <a:chOff x="0" y="0"/>
              <a:chExt cx="4823099" cy="159386"/>
            </a:xfrm>
          </p:grpSpPr>
          <p:sp>
            <p:nvSpPr>
              <p:cNvPr id="23" name="Freeform 34">
                <a:extLst>
                  <a:ext uri="{FF2B5EF4-FFF2-40B4-BE49-F238E27FC236}">
                    <a16:creationId xmlns:a16="http://schemas.microsoft.com/office/drawing/2014/main" id="{27C91168-A650-4258-98A7-22FC10F1F20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4" name="TextBox 35">
                <a:extLst>
                  <a:ext uri="{FF2B5EF4-FFF2-40B4-BE49-F238E27FC236}">
                    <a16:creationId xmlns:a16="http://schemas.microsoft.com/office/drawing/2014/main" id="{DECAA481-D834-46C0-8C49-A55D510F05F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2" name="Freeform 36">
              <a:extLst>
                <a:ext uri="{FF2B5EF4-FFF2-40B4-BE49-F238E27FC236}">
                  <a16:creationId xmlns:a16="http://schemas.microsoft.com/office/drawing/2014/main" id="{FF01AB54-01AB-46E0-9FC7-0F35E0C7BAD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18" name="TextBox 17">
            <a:extLst>
              <a:ext uri="{FF2B5EF4-FFF2-40B4-BE49-F238E27FC236}">
                <a16:creationId xmlns:a16="http://schemas.microsoft.com/office/drawing/2014/main" id="{0EC6DCCF-408F-CDA3-DD65-562764E15ECA}"/>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18</a:t>
            </a:r>
            <a:endParaRPr lang="en-US"/>
          </a:p>
          <a:p>
            <a:endParaRPr lang="en-US" sz="2400" b="1">
              <a:solidFill>
                <a:srgbClr val="1C1C3D"/>
              </a:solidFill>
              <a:ea typeface="Calibri"/>
              <a:cs typeface="Calibri"/>
            </a:endParaRPr>
          </a:p>
        </p:txBody>
      </p:sp>
      <p:pic>
        <p:nvPicPr>
          <p:cNvPr id="3" name="Picture 2" descr="Screens screenshots of a mobile device&#10;&#10;Description automatically generated">
            <a:extLst>
              <a:ext uri="{FF2B5EF4-FFF2-40B4-BE49-F238E27FC236}">
                <a16:creationId xmlns:a16="http://schemas.microsoft.com/office/drawing/2014/main" id="{889B4505-D7F8-A5BE-A171-BCB205FFD964}"/>
              </a:ext>
            </a:extLst>
          </p:cNvPr>
          <p:cNvPicPr>
            <a:picLocks noChangeAspect="1"/>
          </p:cNvPicPr>
          <p:nvPr/>
        </p:nvPicPr>
        <p:blipFill>
          <a:blip r:embed="rId4"/>
          <a:stretch>
            <a:fillRect/>
          </a:stretch>
        </p:blipFill>
        <p:spPr>
          <a:xfrm>
            <a:off x="2502243" y="1243914"/>
            <a:ext cx="12603890" cy="7490253"/>
          </a:xfrm>
          <a:prstGeom prst="rect">
            <a:avLst/>
          </a:prstGeom>
        </p:spPr>
      </p:pic>
      <p:sp>
        <p:nvSpPr>
          <p:cNvPr id="15" name="TextBox 14">
            <a:extLst>
              <a:ext uri="{FF2B5EF4-FFF2-40B4-BE49-F238E27FC236}">
                <a16:creationId xmlns:a16="http://schemas.microsoft.com/office/drawing/2014/main" id="{4F7A42D6-5510-DEB8-0249-8C1A918B3B24}"/>
              </a:ext>
            </a:extLst>
          </p:cNvPr>
          <p:cNvSpPr txBox="1"/>
          <p:nvPr/>
        </p:nvSpPr>
        <p:spPr>
          <a:xfrm>
            <a:off x="4420630" y="9502345"/>
            <a:ext cx="104970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a:solidFill>
                  <a:srgbClr val="051D40"/>
                </a:solidFill>
                <a:latin typeface="Montserrat"/>
              </a:rPr>
              <a:t>IT21173004| Sandeepani A.W.S | 24-25J-250</a:t>
            </a:r>
            <a:endParaRPr lang="en-US"/>
          </a:p>
        </p:txBody>
      </p:sp>
    </p:spTree>
    <p:extLst>
      <p:ext uri="{BB962C8B-B14F-4D97-AF65-F5344CB8AC3E}">
        <p14:creationId xmlns:p14="http://schemas.microsoft.com/office/powerpoint/2010/main" val="193268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id="{29274437-F673-0734-BB34-9BDE3BA5B298}"/>
              </a:ext>
            </a:extLst>
          </p:cNvPr>
          <p:cNvGrpSpPr/>
          <p:nvPr/>
        </p:nvGrpSpPr>
        <p:grpSpPr>
          <a:xfrm>
            <a:off x="-1676401" y="-1638300"/>
            <a:ext cx="4593419" cy="4523268"/>
            <a:chOff x="0" y="0"/>
            <a:chExt cx="812800" cy="812800"/>
          </a:xfrm>
          <a:noFill/>
        </p:grpSpPr>
        <p:sp>
          <p:nvSpPr>
            <p:cNvPr id="8" name="Freeform 6">
              <a:extLst>
                <a:ext uri="{FF2B5EF4-FFF2-40B4-BE49-F238E27FC236}">
                  <a16:creationId xmlns:a16="http://schemas.microsoft.com/office/drawing/2014/main" id="{0A8D8722-7402-FF3B-D8F0-2223A6FCDF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9" name="TextBox 7">
              <a:extLst>
                <a:ext uri="{FF2B5EF4-FFF2-40B4-BE49-F238E27FC236}">
                  <a16:creationId xmlns:a16="http://schemas.microsoft.com/office/drawing/2014/main" id="{EB99AA7C-487A-A737-5ABB-C28AF859663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14" name="Freeform 9">
            <a:extLst>
              <a:ext uri="{FF2B5EF4-FFF2-40B4-BE49-F238E27FC236}">
                <a16:creationId xmlns:a16="http://schemas.microsoft.com/office/drawing/2014/main" id="{29FB525C-EDE9-F863-EF57-34F5777EFC31}"/>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2" name="TextBox 1">
            <a:extLst>
              <a:ext uri="{FF2B5EF4-FFF2-40B4-BE49-F238E27FC236}">
                <a16:creationId xmlns:a16="http://schemas.microsoft.com/office/drawing/2014/main" id="{F12A9A76-DAF4-A3FD-B8E6-E0922347F863}"/>
              </a:ext>
            </a:extLst>
          </p:cNvPr>
          <p:cNvSpPr txBox="1"/>
          <p:nvPr/>
        </p:nvSpPr>
        <p:spPr>
          <a:xfrm>
            <a:off x="2066192" y="618562"/>
            <a:ext cx="5671039" cy="95709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6000" b="1" spc="-5">
                <a:latin typeface="+mj-lt"/>
                <a:ea typeface="+mj-ea"/>
                <a:cs typeface="+mj-cs"/>
              </a:rPr>
              <a:t>Data</a:t>
            </a:r>
            <a:r>
              <a:rPr lang="en-US" sz="6000" b="1" spc="-25">
                <a:latin typeface="+mj-lt"/>
                <a:ea typeface="+mj-ea"/>
                <a:cs typeface="+mj-cs"/>
              </a:rPr>
              <a:t> </a:t>
            </a:r>
            <a:r>
              <a:rPr lang="en-US" sz="6000" b="1" spc="-5">
                <a:latin typeface="+mj-lt"/>
                <a:ea typeface="+mj-ea"/>
                <a:cs typeface="+mj-cs"/>
              </a:rPr>
              <a:t>Collection</a:t>
            </a:r>
            <a:r>
              <a:rPr lang="en-US" sz="6000" b="1" spc="-25">
                <a:latin typeface="+mj-lt"/>
                <a:ea typeface="+mj-ea"/>
                <a:cs typeface="+mj-cs"/>
              </a:rPr>
              <a:t> </a:t>
            </a:r>
            <a:endParaRPr lang="en-US" sz="6000" b="1" spc="-5">
              <a:latin typeface="+mj-lt"/>
              <a:ea typeface="Calibri"/>
              <a:cs typeface="Calibri"/>
            </a:endParaRPr>
          </a:p>
        </p:txBody>
      </p:sp>
      <p:cxnSp>
        <p:nvCxnSpPr>
          <p:cNvPr id="13" name="Straight Connector 12">
            <a:extLst>
              <a:ext uri="{FF2B5EF4-FFF2-40B4-BE49-F238E27FC236}">
                <a16:creationId xmlns:a16="http://schemas.microsoft.com/office/drawing/2014/main" id="{A987D6CB-F2DA-0CA1-E66E-A2D01C70D7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71234" y="7772832"/>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4515C1A-115C-7C54-8A1D-D067A6687762}"/>
              </a:ext>
            </a:extLst>
          </p:cNvPr>
          <p:cNvGrpSpPr/>
          <p:nvPr/>
        </p:nvGrpSpPr>
        <p:grpSpPr>
          <a:xfrm>
            <a:off x="2" y="9162259"/>
            <a:ext cx="18288000" cy="1124742"/>
            <a:chOff x="0" y="-192881"/>
            <a:chExt cx="24416939" cy="999771"/>
          </a:xfrm>
        </p:grpSpPr>
        <p:grpSp>
          <p:nvGrpSpPr>
            <p:cNvPr id="16" name="Group 15">
              <a:extLst>
                <a:ext uri="{FF2B5EF4-FFF2-40B4-BE49-F238E27FC236}">
                  <a16:creationId xmlns:a16="http://schemas.microsoft.com/office/drawing/2014/main" id="{7E6B0FC2-F115-CBD7-0126-C7B59D0C55B0}"/>
                </a:ext>
              </a:extLst>
            </p:cNvPr>
            <p:cNvGrpSpPr/>
            <p:nvPr/>
          </p:nvGrpSpPr>
          <p:grpSpPr>
            <a:xfrm>
              <a:off x="0" y="-192881"/>
              <a:ext cx="24416939" cy="999771"/>
              <a:chOff x="0" y="-38100"/>
              <a:chExt cx="4823099" cy="197486"/>
            </a:xfrm>
          </p:grpSpPr>
          <p:sp>
            <p:nvSpPr>
              <p:cNvPr id="18" name="Freeform 34">
                <a:extLst>
                  <a:ext uri="{FF2B5EF4-FFF2-40B4-BE49-F238E27FC236}">
                    <a16:creationId xmlns:a16="http://schemas.microsoft.com/office/drawing/2014/main" id="{C55B1E90-E214-4522-7D5B-013971C1382F}"/>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A4B7954E-5A5F-9109-625C-9AB04FB817D7}"/>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3FFC2C9-F99B-A5A8-8156-52FE3B5D10B0}"/>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2" name="TextBox 21">
            <a:extLst>
              <a:ext uri="{FF2B5EF4-FFF2-40B4-BE49-F238E27FC236}">
                <a16:creationId xmlns:a16="http://schemas.microsoft.com/office/drawing/2014/main" id="{CBE46A9F-CF4C-062D-48E2-EE102E96FD36}"/>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24" name="TextBox 23">
            <a:extLst>
              <a:ext uri="{FF2B5EF4-FFF2-40B4-BE49-F238E27FC236}">
                <a16:creationId xmlns:a16="http://schemas.microsoft.com/office/drawing/2014/main" id="{DEB195A4-2C11-3AD9-6610-5E2D49FD5AEA}"/>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34</a:t>
            </a:r>
            <a:endParaRPr lang="en-US"/>
          </a:p>
          <a:p>
            <a:endParaRPr lang="en-US" sz="2400" b="1">
              <a:solidFill>
                <a:srgbClr val="1C1C3D"/>
              </a:solidFill>
              <a:ea typeface="Calibri"/>
              <a:cs typeface="Calibri"/>
            </a:endParaRPr>
          </a:p>
        </p:txBody>
      </p:sp>
      <p:sp>
        <p:nvSpPr>
          <p:cNvPr id="30" name="Freeform 6">
            <a:extLst>
              <a:ext uri="{FF2B5EF4-FFF2-40B4-BE49-F238E27FC236}">
                <a16:creationId xmlns:a16="http://schemas.microsoft.com/office/drawing/2014/main" id="{3E2E84F1-3A55-FC3B-D860-DED5746B264F}"/>
              </a:ext>
            </a:extLst>
          </p:cNvPr>
          <p:cNvSpPr/>
          <p:nvPr/>
        </p:nvSpPr>
        <p:spPr>
          <a:xfrm>
            <a:off x="15450182" y="7835453"/>
            <a:ext cx="4593419" cy="45232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952500" cap="sq">
            <a:solidFill>
              <a:schemeClr val="accent3"/>
            </a:solidFill>
            <a:prstDash val="solid"/>
            <a:miter/>
          </a:ln>
        </p:spPr>
        <p:txBody>
          <a:bodyPr/>
          <a:lstStyle/>
          <a:p>
            <a:endParaRPr lang="en-US"/>
          </a:p>
        </p:txBody>
      </p:sp>
      <p:sp>
        <p:nvSpPr>
          <p:cNvPr id="32" name="TextBox 7">
            <a:extLst>
              <a:ext uri="{FF2B5EF4-FFF2-40B4-BE49-F238E27FC236}">
                <a16:creationId xmlns:a16="http://schemas.microsoft.com/office/drawing/2014/main" id="{EC4F7641-6561-969D-FA41-7DD53A52C4C8}"/>
              </a:ext>
            </a:extLst>
          </p:cNvPr>
          <p:cNvSpPr txBox="1"/>
          <p:nvPr/>
        </p:nvSpPr>
        <p:spPr>
          <a:xfrm>
            <a:off x="15880815" y="8047481"/>
            <a:ext cx="3732153" cy="3887183"/>
          </a:xfrm>
          <a:prstGeom prst="rect">
            <a:avLst/>
          </a:prstGeom>
          <a:noFill/>
          <a:ln>
            <a:solidFill>
              <a:schemeClr val="accent3"/>
            </a:solidFill>
          </a:ln>
        </p:spPr>
        <p:txBody>
          <a:bodyPr lIns="50800" tIns="50800" rIns="50800" bIns="50800" rtlCol="0" anchor="ctr"/>
          <a:lstStyle/>
          <a:p>
            <a:pPr algn="ctr">
              <a:lnSpc>
                <a:spcPts val="2659"/>
              </a:lnSpc>
              <a:spcBef>
                <a:spcPct val="0"/>
              </a:spcBef>
            </a:pPr>
            <a:endParaRPr/>
          </a:p>
        </p:txBody>
      </p:sp>
      <p:pic>
        <p:nvPicPr>
          <p:cNvPr id="3" name="Picture 2" descr="A screenshot of a computer&#10;&#10;Description automatically generated">
            <a:extLst>
              <a:ext uri="{FF2B5EF4-FFF2-40B4-BE49-F238E27FC236}">
                <a16:creationId xmlns:a16="http://schemas.microsoft.com/office/drawing/2014/main" id="{23E5E31A-3549-78F0-31D7-3F46E16379E0}"/>
              </a:ext>
            </a:extLst>
          </p:cNvPr>
          <p:cNvPicPr>
            <a:picLocks noChangeAspect="1"/>
          </p:cNvPicPr>
          <p:nvPr/>
        </p:nvPicPr>
        <p:blipFill>
          <a:blip r:embed="rId3"/>
          <a:stretch>
            <a:fillRect/>
          </a:stretch>
        </p:blipFill>
        <p:spPr>
          <a:xfrm>
            <a:off x="2914650" y="2228850"/>
            <a:ext cx="3314700" cy="58293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15E4C7B-F81D-E998-88E9-9AA26FBA34B5}"/>
              </a:ext>
            </a:extLst>
          </p:cNvPr>
          <p:cNvPicPr>
            <a:picLocks noChangeAspect="1"/>
          </p:cNvPicPr>
          <p:nvPr/>
        </p:nvPicPr>
        <p:blipFill>
          <a:blip r:embed="rId4"/>
          <a:stretch>
            <a:fillRect/>
          </a:stretch>
        </p:blipFill>
        <p:spPr>
          <a:xfrm>
            <a:off x="6605868" y="2236590"/>
            <a:ext cx="11345955" cy="3578244"/>
          </a:xfrm>
          <a:prstGeom prst="rect">
            <a:avLst/>
          </a:prstGeom>
        </p:spPr>
      </p:pic>
    </p:spTree>
    <p:extLst>
      <p:ext uri="{BB962C8B-B14F-4D97-AF65-F5344CB8AC3E}">
        <p14:creationId xmlns:p14="http://schemas.microsoft.com/office/powerpoint/2010/main" val="326949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295400" y="-446666"/>
            <a:ext cx="4992590" cy="9949802"/>
            <a:chOff x="0" y="0"/>
            <a:chExt cx="1314921" cy="2620524"/>
          </a:xfrm>
        </p:grpSpPr>
        <p:sp>
          <p:nvSpPr>
            <p:cNvPr id="3" name="Freeform 3"/>
            <p:cNvSpPr/>
            <p:nvPr/>
          </p:nvSpPr>
          <p:spPr>
            <a:xfrm>
              <a:off x="0" y="0"/>
              <a:ext cx="1314921" cy="2620524"/>
            </a:xfrm>
            <a:custGeom>
              <a:avLst/>
              <a:gdLst/>
              <a:ahLst/>
              <a:cxnLst/>
              <a:rect l="l" t="t" r="r" b="b"/>
              <a:pathLst>
                <a:path w="1314921" h="2620524">
                  <a:moveTo>
                    <a:pt x="79085" y="0"/>
                  </a:moveTo>
                  <a:lnTo>
                    <a:pt x="1235836" y="0"/>
                  </a:lnTo>
                  <a:cubicBezTo>
                    <a:pt x="1256811" y="0"/>
                    <a:pt x="1276926" y="8332"/>
                    <a:pt x="1291757" y="23163"/>
                  </a:cubicBezTo>
                  <a:cubicBezTo>
                    <a:pt x="1306589" y="37995"/>
                    <a:pt x="1314921" y="58110"/>
                    <a:pt x="1314921" y="79085"/>
                  </a:cubicBezTo>
                  <a:lnTo>
                    <a:pt x="1314921" y="2541439"/>
                  </a:lnTo>
                  <a:cubicBezTo>
                    <a:pt x="1314921" y="2562414"/>
                    <a:pt x="1306589" y="2582529"/>
                    <a:pt x="1291757" y="2597361"/>
                  </a:cubicBezTo>
                  <a:cubicBezTo>
                    <a:pt x="1276926" y="2612192"/>
                    <a:pt x="1256811" y="2620524"/>
                    <a:pt x="1235836" y="2620524"/>
                  </a:cubicBezTo>
                  <a:lnTo>
                    <a:pt x="79085" y="2620524"/>
                  </a:lnTo>
                  <a:cubicBezTo>
                    <a:pt x="58110" y="2620524"/>
                    <a:pt x="37995" y="2612192"/>
                    <a:pt x="23163" y="2597361"/>
                  </a:cubicBezTo>
                  <a:cubicBezTo>
                    <a:pt x="8332" y="2582529"/>
                    <a:pt x="0" y="2562414"/>
                    <a:pt x="0" y="2541439"/>
                  </a:cubicBezTo>
                  <a:lnTo>
                    <a:pt x="0" y="79085"/>
                  </a:lnTo>
                  <a:cubicBezTo>
                    <a:pt x="0" y="58110"/>
                    <a:pt x="8332" y="37995"/>
                    <a:pt x="23163" y="23163"/>
                  </a:cubicBezTo>
                  <a:cubicBezTo>
                    <a:pt x="37995" y="8332"/>
                    <a:pt x="58110" y="0"/>
                    <a:pt x="79085" y="0"/>
                  </a:cubicBezTo>
                  <a:close/>
                </a:path>
              </a:pathLst>
            </a:custGeom>
            <a:solidFill>
              <a:srgbClr val="A9C229"/>
            </a:solidFill>
          </p:spPr>
          <p:txBody>
            <a:bodyPr/>
            <a:lstStyle/>
            <a:p>
              <a:endParaRPr lang="en-US"/>
            </a:p>
          </p:txBody>
        </p:sp>
        <p:sp>
          <p:nvSpPr>
            <p:cNvPr id="4" name="TextBox 4"/>
            <p:cNvSpPr txBox="1"/>
            <p:nvPr/>
          </p:nvSpPr>
          <p:spPr>
            <a:xfrm>
              <a:off x="0" y="-47625"/>
              <a:ext cx="1314921" cy="2668149"/>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flipH="1">
            <a:off x="15849600" y="190500"/>
            <a:ext cx="1874613" cy="2115219"/>
          </a:xfrm>
          <a:custGeom>
            <a:avLst/>
            <a:gdLst/>
            <a:ahLst/>
            <a:cxnLst/>
            <a:rect l="l" t="t" r="r" b="b"/>
            <a:pathLst>
              <a:path w="1874613" h="2115219">
                <a:moveTo>
                  <a:pt x="1874613" y="0"/>
                </a:moveTo>
                <a:lnTo>
                  <a:pt x="0" y="0"/>
                </a:lnTo>
                <a:lnTo>
                  <a:pt x="0" y="2115219"/>
                </a:lnTo>
                <a:lnTo>
                  <a:pt x="1874613" y="2115219"/>
                </a:lnTo>
                <a:lnTo>
                  <a:pt x="1874613" y="0"/>
                </a:lnTo>
                <a:close/>
              </a:path>
            </a:pathLst>
          </a:custGeom>
          <a:blipFill>
            <a:blip r:embed="rId2"/>
            <a:stretch>
              <a:fillRect/>
            </a:stretch>
          </a:blipFill>
        </p:spPr>
        <p:txBody>
          <a:bodyPr/>
          <a:lstStyle/>
          <a:p>
            <a:endParaRPr lang="en-US"/>
          </a:p>
        </p:txBody>
      </p:sp>
      <p:sp>
        <p:nvSpPr>
          <p:cNvPr id="8" name="TextBox 8"/>
          <p:cNvSpPr txBox="1"/>
          <p:nvPr/>
        </p:nvSpPr>
        <p:spPr>
          <a:xfrm>
            <a:off x="9448800" y="430601"/>
            <a:ext cx="6904646" cy="962892"/>
          </a:xfrm>
          <a:prstGeom prst="rect">
            <a:avLst/>
          </a:prstGeom>
        </p:spPr>
        <p:txBody>
          <a:bodyPr wrap="square" lIns="0" tIns="0" rIns="0" bIns="0" rtlCol="0" anchor="t">
            <a:spAutoFit/>
          </a:bodyPr>
          <a:lstStyle/>
          <a:p>
            <a:pPr marL="0" lvl="0" indent="0" algn="ctr">
              <a:lnSpc>
                <a:spcPts val="8195"/>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Background</a:t>
            </a:r>
          </a:p>
        </p:txBody>
      </p:sp>
      <p:grpSp>
        <p:nvGrpSpPr>
          <p:cNvPr id="11" name="Group 11">
            <a:extLst>
              <a:ext uri="{FF2B5EF4-FFF2-40B4-BE49-F238E27FC236}">
                <a16:creationId xmlns:a16="http://schemas.microsoft.com/office/drawing/2014/main" id="{082E2C2C-09D5-4ED1-92B3-6B03EB3464E4}"/>
              </a:ext>
            </a:extLst>
          </p:cNvPr>
          <p:cNvGrpSpPr/>
          <p:nvPr/>
        </p:nvGrpSpPr>
        <p:grpSpPr>
          <a:xfrm>
            <a:off x="723560" y="2065344"/>
            <a:ext cx="8229600" cy="8229600"/>
            <a:chOff x="0" y="0"/>
            <a:chExt cx="10972800" cy="10972800"/>
          </a:xfrm>
        </p:grpSpPr>
        <p:pic>
          <p:nvPicPr>
            <p:cNvPr id="12" name="Picture 12">
              <a:extLst>
                <a:ext uri="{FF2B5EF4-FFF2-40B4-BE49-F238E27FC236}">
                  <a16:creationId xmlns:a16="http://schemas.microsoft.com/office/drawing/2014/main" id="{D16D17FF-CDFE-41B4-84D5-2784DD7FEE28}"/>
                </a:ext>
              </a:extLst>
            </p:cNvPr>
            <p:cNvPicPr>
              <a:picLocks noChangeAspect="1"/>
            </p:cNvPicPr>
            <p:nvPr/>
          </p:nvPicPr>
          <p:blipFill>
            <a:blip r:embed="rId3"/>
            <a:srcRect l="25449" r="7883"/>
            <a:stretch>
              <a:fillRect/>
            </a:stretch>
          </p:blipFill>
          <p:spPr>
            <a:xfrm>
              <a:off x="0" y="0"/>
              <a:ext cx="10972800" cy="1097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5" name="Group 32">
            <a:extLst>
              <a:ext uri="{FF2B5EF4-FFF2-40B4-BE49-F238E27FC236}">
                <a16:creationId xmlns:a16="http://schemas.microsoft.com/office/drawing/2014/main" id="{B0755635-54F2-4BA4-BD30-54CB3AD6AE50}"/>
              </a:ext>
            </a:extLst>
          </p:cNvPr>
          <p:cNvGrpSpPr/>
          <p:nvPr/>
        </p:nvGrpSpPr>
        <p:grpSpPr>
          <a:xfrm>
            <a:off x="18881" y="9373521"/>
            <a:ext cx="18288000" cy="907751"/>
            <a:chOff x="0" y="0"/>
            <a:chExt cx="24416939" cy="806890"/>
          </a:xfrm>
        </p:grpSpPr>
        <p:grpSp>
          <p:nvGrpSpPr>
            <p:cNvPr id="16" name="Group 33">
              <a:extLst>
                <a:ext uri="{FF2B5EF4-FFF2-40B4-BE49-F238E27FC236}">
                  <a16:creationId xmlns:a16="http://schemas.microsoft.com/office/drawing/2014/main" id="{E553C110-BFA8-412E-9B26-013389499D5A}"/>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438561A7-3D15-46FD-BA07-5171E9AA53D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279527A2-7EF1-436C-AC75-D072F8225C0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77D49B5-33EE-42D7-8FF9-979D2DFB43D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25" name="Rectangle 5">
            <a:extLst>
              <a:ext uri="{FF2B5EF4-FFF2-40B4-BE49-F238E27FC236}">
                <a16:creationId xmlns:a16="http://schemas.microsoft.com/office/drawing/2014/main" id="{D9C4B8DB-96A3-446F-A670-80D6E30C195D}"/>
              </a:ext>
            </a:extLst>
          </p:cNvPr>
          <p:cNvSpPr>
            <a:spLocks noChangeArrowheads="1"/>
          </p:cNvSpPr>
          <p:nvPr/>
        </p:nvSpPr>
        <p:spPr bwMode="auto">
          <a:xfrm>
            <a:off x="9149434" y="2351698"/>
            <a:ext cx="8928847" cy="6924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a:latin typeface="Poppins"/>
                <a:ea typeface="+mn-lt"/>
                <a:cs typeface="+mn-lt"/>
              </a:rPr>
              <a:t>Agriculture faces challenges in disease detection, disease severity classification, pest management, and resource optimization. Traditional methods are slow and error-prone, while machine learning, particularly deep learning models like</a:t>
            </a:r>
            <a:r>
              <a:rPr lang="en-US" sz="2400" b="1">
                <a:latin typeface="Poppins"/>
                <a:ea typeface="+mn-lt"/>
                <a:cs typeface="+mn-lt"/>
              </a:rPr>
              <a:t> CNNs</a:t>
            </a:r>
            <a:r>
              <a:rPr lang="en-US" sz="2400">
                <a:latin typeface="Poppins"/>
                <a:ea typeface="+mn-lt"/>
                <a:cs typeface="+mn-lt"/>
              </a:rPr>
              <a:t> and </a:t>
            </a:r>
            <a:r>
              <a:rPr lang="en-US" sz="2400" b="1">
                <a:latin typeface="Poppins"/>
                <a:ea typeface="+mn-lt"/>
                <a:cs typeface="+mn-lt"/>
              </a:rPr>
              <a:t>YOLOv8</a:t>
            </a:r>
            <a:r>
              <a:rPr lang="en-US" sz="2400">
                <a:latin typeface="Poppins"/>
                <a:ea typeface="+mn-lt"/>
                <a:cs typeface="+mn-lt"/>
              </a:rPr>
              <a:t>, automate disease identification and severity classification, pest monitoring, and fruit ripeness prediction. These systems classify disease severity, assess pest infestations, and optimize fertilizer and irrigation use based on factors like soil nutrient levels. Machine learning models such as </a:t>
            </a:r>
            <a:r>
              <a:rPr lang="en-US" sz="2400" b="1" err="1">
                <a:latin typeface="Poppins"/>
                <a:ea typeface="+mn-lt"/>
                <a:cs typeface="+mn-lt"/>
              </a:rPr>
              <a:t>CatBoost</a:t>
            </a:r>
            <a:r>
              <a:rPr lang="en-US" sz="2400" b="1">
                <a:latin typeface="Poppins"/>
                <a:ea typeface="+mn-lt"/>
                <a:cs typeface="+mn-lt"/>
              </a:rPr>
              <a:t> </a:t>
            </a:r>
            <a:r>
              <a:rPr lang="en-US" sz="2400">
                <a:latin typeface="Poppins"/>
                <a:ea typeface="+mn-lt"/>
                <a:cs typeface="+mn-lt"/>
              </a:rPr>
              <a:t>and </a:t>
            </a:r>
            <a:r>
              <a:rPr lang="en-US" sz="2400" b="1">
                <a:latin typeface="Poppins"/>
                <a:ea typeface="+mn-lt"/>
                <a:cs typeface="+mn-lt"/>
              </a:rPr>
              <a:t>Random Forest</a:t>
            </a:r>
            <a:r>
              <a:rPr lang="en-US" sz="2400">
                <a:latin typeface="Poppins"/>
                <a:ea typeface="+mn-lt"/>
                <a:cs typeface="+mn-lt"/>
              </a:rPr>
              <a:t> enable data-driven decisions, improving crop yield and sustainability. These technologies enhance efficiency, reduce waste, and promote sustainable farming practices, empowering farmers with actionable insights for better resource management and productivity.</a:t>
            </a:r>
            <a:endParaRPr lang="en-US">
              <a:latin typeface="Poppins"/>
              <a:cs typeface="Poppins"/>
            </a:endParaRPr>
          </a:p>
          <a:p>
            <a:pPr marL="0" marR="0" lvl="0" indent="0" algn="l" defTabSz="914400">
              <a:lnSpc>
                <a:spcPct val="150000"/>
              </a:lnSpc>
              <a:spcBef>
                <a:spcPct val="0"/>
              </a:spcBef>
              <a:spcAft>
                <a:spcPct val="0"/>
              </a:spcAft>
              <a:buClrTx/>
              <a:buSzTx/>
              <a:buFontTx/>
              <a:buNone/>
              <a:tabLst/>
            </a:pPr>
            <a:endParaRPr lang="en-US" altLang="en-US" sz="2400" b="0" i="0" u="none" strike="noStrike" cap="none" normalizeH="0" baseline="0">
              <a:ln>
                <a:noFill/>
              </a:ln>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Poppins" panose="00000500000000000000" pitchFamily="2" charset="0"/>
              <a:cs typeface="Poppins" panose="00000500000000000000" pitchFamily="2" charset="0"/>
            </a:endParaRPr>
          </a:p>
        </p:txBody>
      </p:sp>
      <p:sp>
        <p:nvSpPr>
          <p:cNvPr id="33" name="TextBox 32">
            <a:extLst>
              <a:ext uri="{FF2B5EF4-FFF2-40B4-BE49-F238E27FC236}">
                <a16:creationId xmlns:a16="http://schemas.microsoft.com/office/drawing/2014/main" id="{1B57E098-EED5-0180-5FDB-709AF1929523}"/>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a:t>
            </a:r>
            <a:endParaRPr lang="en-US"/>
          </a:p>
          <a:p>
            <a:endParaRPr lang="en-US" sz="2400" b="1">
              <a:solidFill>
                <a:srgbClr val="1C1C3D"/>
              </a:solidFill>
              <a:ea typeface="Calibri"/>
              <a:cs typeface="Calibri"/>
            </a:endParaRPr>
          </a:p>
        </p:txBody>
      </p:sp>
      <p:sp>
        <p:nvSpPr>
          <p:cNvPr id="26" name="TextBox 20">
            <a:extLst>
              <a:ext uri="{FF2B5EF4-FFF2-40B4-BE49-F238E27FC236}">
                <a16:creationId xmlns:a16="http://schemas.microsoft.com/office/drawing/2014/main" id="{90A2D8FA-1EDB-BF00-D2B8-1CD488BF76CC}"/>
              </a:ext>
            </a:extLst>
          </p:cNvPr>
          <p:cNvSpPr txBox="1"/>
          <p:nvPr/>
        </p:nvSpPr>
        <p:spPr>
          <a:xfrm>
            <a:off x="7616965" y="9529142"/>
            <a:ext cx="285894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spTree>
    <p:extLst>
      <p:ext uri="{BB962C8B-B14F-4D97-AF65-F5344CB8AC3E}">
        <p14:creationId xmlns:p14="http://schemas.microsoft.com/office/powerpoint/2010/main" val="1067225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id="{29274437-F673-0734-BB34-9BDE3BA5B298}"/>
              </a:ext>
            </a:extLst>
          </p:cNvPr>
          <p:cNvGrpSpPr/>
          <p:nvPr/>
        </p:nvGrpSpPr>
        <p:grpSpPr>
          <a:xfrm>
            <a:off x="-1676401" y="-1638300"/>
            <a:ext cx="4593419" cy="4523268"/>
            <a:chOff x="0" y="0"/>
            <a:chExt cx="812800" cy="812800"/>
          </a:xfrm>
          <a:noFill/>
        </p:grpSpPr>
        <p:sp>
          <p:nvSpPr>
            <p:cNvPr id="8" name="Freeform 6">
              <a:extLst>
                <a:ext uri="{FF2B5EF4-FFF2-40B4-BE49-F238E27FC236}">
                  <a16:creationId xmlns:a16="http://schemas.microsoft.com/office/drawing/2014/main" id="{0A8D8722-7402-FF3B-D8F0-2223A6FCDF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9" name="TextBox 7">
              <a:extLst>
                <a:ext uri="{FF2B5EF4-FFF2-40B4-BE49-F238E27FC236}">
                  <a16:creationId xmlns:a16="http://schemas.microsoft.com/office/drawing/2014/main" id="{EB99AA7C-487A-A737-5ABB-C28AF859663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14" name="Freeform 9">
            <a:extLst>
              <a:ext uri="{FF2B5EF4-FFF2-40B4-BE49-F238E27FC236}">
                <a16:creationId xmlns:a16="http://schemas.microsoft.com/office/drawing/2014/main" id="{29FB525C-EDE9-F863-EF57-34F5777EFC31}"/>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2" name="TextBox 1">
            <a:extLst>
              <a:ext uri="{FF2B5EF4-FFF2-40B4-BE49-F238E27FC236}">
                <a16:creationId xmlns:a16="http://schemas.microsoft.com/office/drawing/2014/main" id="{F12A9A76-DAF4-A3FD-B8E6-E0922347F863}"/>
              </a:ext>
            </a:extLst>
          </p:cNvPr>
          <p:cNvSpPr txBox="1"/>
          <p:nvPr/>
        </p:nvSpPr>
        <p:spPr>
          <a:xfrm>
            <a:off x="3730266" y="618562"/>
            <a:ext cx="7704906" cy="95709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6000" b="1" spc="-5">
                <a:ea typeface="Calibri"/>
                <a:cs typeface="Calibri"/>
              </a:rPr>
              <a:t>Model's Accuracy</a:t>
            </a:r>
            <a:endParaRPr lang="en-US"/>
          </a:p>
        </p:txBody>
      </p:sp>
      <p:cxnSp>
        <p:nvCxnSpPr>
          <p:cNvPr id="13" name="Straight Connector 12">
            <a:extLst>
              <a:ext uri="{FF2B5EF4-FFF2-40B4-BE49-F238E27FC236}">
                <a16:creationId xmlns:a16="http://schemas.microsoft.com/office/drawing/2014/main" id="{A987D6CB-F2DA-0CA1-E66E-A2D01C70D7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71234" y="7772832"/>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4515C1A-115C-7C54-8A1D-D067A6687762}"/>
              </a:ext>
            </a:extLst>
          </p:cNvPr>
          <p:cNvGrpSpPr/>
          <p:nvPr/>
        </p:nvGrpSpPr>
        <p:grpSpPr>
          <a:xfrm>
            <a:off x="2" y="9162259"/>
            <a:ext cx="18288000" cy="1124742"/>
            <a:chOff x="0" y="-192881"/>
            <a:chExt cx="24416939" cy="999771"/>
          </a:xfrm>
        </p:grpSpPr>
        <p:grpSp>
          <p:nvGrpSpPr>
            <p:cNvPr id="16" name="Group 15">
              <a:extLst>
                <a:ext uri="{FF2B5EF4-FFF2-40B4-BE49-F238E27FC236}">
                  <a16:creationId xmlns:a16="http://schemas.microsoft.com/office/drawing/2014/main" id="{7E6B0FC2-F115-CBD7-0126-C7B59D0C55B0}"/>
                </a:ext>
              </a:extLst>
            </p:cNvPr>
            <p:cNvGrpSpPr/>
            <p:nvPr/>
          </p:nvGrpSpPr>
          <p:grpSpPr>
            <a:xfrm>
              <a:off x="0" y="-192881"/>
              <a:ext cx="24416939" cy="999771"/>
              <a:chOff x="0" y="-38100"/>
              <a:chExt cx="4823099" cy="197486"/>
            </a:xfrm>
          </p:grpSpPr>
          <p:sp>
            <p:nvSpPr>
              <p:cNvPr id="18" name="Freeform 34">
                <a:extLst>
                  <a:ext uri="{FF2B5EF4-FFF2-40B4-BE49-F238E27FC236}">
                    <a16:creationId xmlns:a16="http://schemas.microsoft.com/office/drawing/2014/main" id="{C55B1E90-E214-4522-7D5B-013971C1382F}"/>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A4B7954E-5A5F-9109-625C-9AB04FB817D7}"/>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3FFC2C9-F99B-A5A8-8156-52FE3B5D10B0}"/>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2" name="TextBox 21">
            <a:extLst>
              <a:ext uri="{FF2B5EF4-FFF2-40B4-BE49-F238E27FC236}">
                <a16:creationId xmlns:a16="http://schemas.microsoft.com/office/drawing/2014/main" id="{CBE46A9F-CF4C-062D-48E2-EE102E96FD36}"/>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24" name="TextBox 23">
            <a:extLst>
              <a:ext uri="{FF2B5EF4-FFF2-40B4-BE49-F238E27FC236}">
                <a16:creationId xmlns:a16="http://schemas.microsoft.com/office/drawing/2014/main" id="{DEB195A4-2C11-3AD9-6610-5E2D49FD5AEA}"/>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34</a:t>
            </a:r>
            <a:endParaRPr lang="en-US"/>
          </a:p>
          <a:p>
            <a:endParaRPr lang="en-US" sz="2400" b="1">
              <a:solidFill>
                <a:srgbClr val="1C1C3D"/>
              </a:solidFill>
              <a:ea typeface="Calibri"/>
              <a:cs typeface="Calibri"/>
            </a:endParaRPr>
          </a:p>
        </p:txBody>
      </p:sp>
      <p:sp>
        <p:nvSpPr>
          <p:cNvPr id="30" name="Freeform 6">
            <a:extLst>
              <a:ext uri="{FF2B5EF4-FFF2-40B4-BE49-F238E27FC236}">
                <a16:creationId xmlns:a16="http://schemas.microsoft.com/office/drawing/2014/main" id="{3E2E84F1-3A55-FC3B-D860-DED5746B264F}"/>
              </a:ext>
            </a:extLst>
          </p:cNvPr>
          <p:cNvSpPr/>
          <p:nvPr/>
        </p:nvSpPr>
        <p:spPr>
          <a:xfrm>
            <a:off x="15450182" y="7835453"/>
            <a:ext cx="4593419" cy="45232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952500" cap="sq">
            <a:solidFill>
              <a:schemeClr val="accent3"/>
            </a:solidFill>
            <a:prstDash val="solid"/>
            <a:miter/>
          </a:ln>
        </p:spPr>
        <p:txBody>
          <a:bodyPr/>
          <a:lstStyle/>
          <a:p>
            <a:endParaRPr lang="en-US"/>
          </a:p>
        </p:txBody>
      </p:sp>
      <p:sp>
        <p:nvSpPr>
          <p:cNvPr id="32" name="TextBox 7">
            <a:extLst>
              <a:ext uri="{FF2B5EF4-FFF2-40B4-BE49-F238E27FC236}">
                <a16:creationId xmlns:a16="http://schemas.microsoft.com/office/drawing/2014/main" id="{EC4F7641-6561-969D-FA41-7DD53A52C4C8}"/>
              </a:ext>
            </a:extLst>
          </p:cNvPr>
          <p:cNvSpPr txBox="1"/>
          <p:nvPr/>
        </p:nvSpPr>
        <p:spPr>
          <a:xfrm>
            <a:off x="15880815" y="8047481"/>
            <a:ext cx="3732153" cy="3887183"/>
          </a:xfrm>
          <a:prstGeom prst="rect">
            <a:avLst/>
          </a:prstGeom>
          <a:noFill/>
          <a:ln>
            <a:solidFill>
              <a:schemeClr val="accent3"/>
            </a:solidFill>
          </a:ln>
        </p:spPr>
        <p:txBody>
          <a:bodyPr lIns="50800" tIns="50800" rIns="50800" bIns="50800" rtlCol="0" anchor="ctr"/>
          <a:lstStyle/>
          <a:p>
            <a:pPr algn="ctr">
              <a:lnSpc>
                <a:spcPts val="2659"/>
              </a:lnSpc>
              <a:spcBef>
                <a:spcPct val="0"/>
              </a:spcBef>
            </a:pPr>
            <a:endParaRPr/>
          </a:p>
        </p:txBody>
      </p:sp>
      <p:pic>
        <p:nvPicPr>
          <p:cNvPr id="5" name="Picture 4" descr="A screenshot of a computer program&#10;&#10;Description automatically generated">
            <a:extLst>
              <a:ext uri="{FF2B5EF4-FFF2-40B4-BE49-F238E27FC236}">
                <a16:creationId xmlns:a16="http://schemas.microsoft.com/office/drawing/2014/main" id="{69559B2B-C9FC-86B4-F2A5-371F054BF54F}"/>
              </a:ext>
            </a:extLst>
          </p:cNvPr>
          <p:cNvPicPr>
            <a:picLocks noChangeAspect="1"/>
          </p:cNvPicPr>
          <p:nvPr/>
        </p:nvPicPr>
        <p:blipFill>
          <a:blip r:embed="rId3"/>
          <a:stretch>
            <a:fillRect/>
          </a:stretch>
        </p:blipFill>
        <p:spPr>
          <a:xfrm>
            <a:off x="689162" y="1714499"/>
            <a:ext cx="16909676" cy="7210985"/>
          </a:xfrm>
          <a:prstGeom prst="rect">
            <a:avLst/>
          </a:prstGeom>
        </p:spPr>
      </p:pic>
    </p:spTree>
    <p:extLst>
      <p:ext uri="{BB962C8B-B14F-4D97-AF65-F5344CB8AC3E}">
        <p14:creationId xmlns:p14="http://schemas.microsoft.com/office/powerpoint/2010/main" val="599175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id="{29274437-F673-0734-BB34-9BDE3BA5B298}"/>
              </a:ext>
            </a:extLst>
          </p:cNvPr>
          <p:cNvGrpSpPr/>
          <p:nvPr/>
        </p:nvGrpSpPr>
        <p:grpSpPr>
          <a:xfrm>
            <a:off x="-1676401" y="-1638300"/>
            <a:ext cx="4593419" cy="4523268"/>
            <a:chOff x="0" y="0"/>
            <a:chExt cx="812800" cy="812800"/>
          </a:xfrm>
          <a:noFill/>
        </p:grpSpPr>
        <p:sp>
          <p:nvSpPr>
            <p:cNvPr id="8" name="Freeform 6">
              <a:extLst>
                <a:ext uri="{FF2B5EF4-FFF2-40B4-BE49-F238E27FC236}">
                  <a16:creationId xmlns:a16="http://schemas.microsoft.com/office/drawing/2014/main" id="{0A8D8722-7402-FF3B-D8F0-2223A6FCDF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9" name="TextBox 7">
              <a:extLst>
                <a:ext uri="{FF2B5EF4-FFF2-40B4-BE49-F238E27FC236}">
                  <a16:creationId xmlns:a16="http://schemas.microsoft.com/office/drawing/2014/main" id="{EB99AA7C-487A-A737-5ABB-C28AF859663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14" name="Freeform 9">
            <a:extLst>
              <a:ext uri="{FF2B5EF4-FFF2-40B4-BE49-F238E27FC236}">
                <a16:creationId xmlns:a16="http://schemas.microsoft.com/office/drawing/2014/main" id="{29FB525C-EDE9-F863-EF57-34F5777EFC31}"/>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2" name="TextBox 1">
            <a:extLst>
              <a:ext uri="{FF2B5EF4-FFF2-40B4-BE49-F238E27FC236}">
                <a16:creationId xmlns:a16="http://schemas.microsoft.com/office/drawing/2014/main" id="{F12A9A76-DAF4-A3FD-B8E6-E0922347F863}"/>
              </a:ext>
            </a:extLst>
          </p:cNvPr>
          <p:cNvSpPr txBox="1"/>
          <p:nvPr/>
        </p:nvSpPr>
        <p:spPr>
          <a:xfrm>
            <a:off x="3730266" y="618562"/>
            <a:ext cx="6679568" cy="95709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6000" b="1" spc="-5">
                <a:ea typeface="Calibri"/>
                <a:cs typeface="Calibri"/>
              </a:rPr>
              <a:t>Model's Accuracy</a:t>
            </a:r>
            <a:endParaRPr lang="en-US"/>
          </a:p>
        </p:txBody>
      </p:sp>
      <p:cxnSp>
        <p:nvCxnSpPr>
          <p:cNvPr id="13" name="Straight Connector 12">
            <a:extLst>
              <a:ext uri="{FF2B5EF4-FFF2-40B4-BE49-F238E27FC236}">
                <a16:creationId xmlns:a16="http://schemas.microsoft.com/office/drawing/2014/main" id="{A987D6CB-F2DA-0CA1-E66E-A2D01C70D7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71234" y="7772832"/>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4515C1A-115C-7C54-8A1D-D067A6687762}"/>
              </a:ext>
            </a:extLst>
          </p:cNvPr>
          <p:cNvGrpSpPr/>
          <p:nvPr/>
        </p:nvGrpSpPr>
        <p:grpSpPr>
          <a:xfrm>
            <a:off x="2" y="9162259"/>
            <a:ext cx="18288000" cy="1124742"/>
            <a:chOff x="0" y="-192881"/>
            <a:chExt cx="24416939" cy="999771"/>
          </a:xfrm>
        </p:grpSpPr>
        <p:grpSp>
          <p:nvGrpSpPr>
            <p:cNvPr id="16" name="Group 15">
              <a:extLst>
                <a:ext uri="{FF2B5EF4-FFF2-40B4-BE49-F238E27FC236}">
                  <a16:creationId xmlns:a16="http://schemas.microsoft.com/office/drawing/2014/main" id="{7E6B0FC2-F115-CBD7-0126-C7B59D0C55B0}"/>
                </a:ext>
              </a:extLst>
            </p:cNvPr>
            <p:cNvGrpSpPr/>
            <p:nvPr/>
          </p:nvGrpSpPr>
          <p:grpSpPr>
            <a:xfrm>
              <a:off x="0" y="-192881"/>
              <a:ext cx="24416939" cy="999771"/>
              <a:chOff x="0" y="-38100"/>
              <a:chExt cx="4823099" cy="197486"/>
            </a:xfrm>
          </p:grpSpPr>
          <p:sp>
            <p:nvSpPr>
              <p:cNvPr id="18" name="Freeform 34">
                <a:extLst>
                  <a:ext uri="{FF2B5EF4-FFF2-40B4-BE49-F238E27FC236}">
                    <a16:creationId xmlns:a16="http://schemas.microsoft.com/office/drawing/2014/main" id="{C55B1E90-E214-4522-7D5B-013971C1382F}"/>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A4B7954E-5A5F-9109-625C-9AB04FB817D7}"/>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3FFC2C9-F99B-A5A8-8156-52FE3B5D10B0}"/>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2" name="TextBox 21">
            <a:extLst>
              <a:ext uri="{FF2B5EF4-FFF2-40B4-BE49-F238E27FC236}">
                <a16:creationId xmlns:a16="http://schemas.microsoft.com/office/drawing/2014/main" id="{CBE46A9F-CF4C-062D-48E2-EE102E96FD36}"/>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24" name="TextBox 23">
            <a:extLst>
              <a:ext uri="{FF2B5EF4-FFF2-40B4-BE49-F238E27FC236}">
                <a16:creationId xmlns:a16="http://schemas.microsoft.com/office/drawing/2014/main" id="{DEB195A4-2C11-3AD9-6610-5E2D49FD5AEA}"/>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34</a:t>
            </a:r>
            <a:endParaRPr lang="en-US"/>
          </a:p>
          <a:p>
            <a:endParaRPr lang="en-US" sz="2400" b="1">
              <a:solidFill>
                <a:srgbClr val="1C1C3D"/>
              </a:solidFill>
              <a:ea typeface="Calibri"/>
              <a:cs typeface="Calibri"/>
            </a:endParaRPr>
          </a:p>
        </p:txBody>
      </p:sp>
      <p:sp>
        <p:nvSpPr>
          <p:cNvPr id="30" name="Freeform 6">
            <a:extLst>
              <a:ext uri="{FF2B5EF4-FFF2-40B4-BE49-F238E27FC236}">
                <a16:creationId xmlns:a16="http://schemas.microsoft.com/office/drawing/2014/main" id="{3E2E84F1-3A55-FC3B-D860-DED5746B264F}"/>
              </a:ext>
            </a:extLst>
          </p:cNvPr>
          <p:cNvSpPr/>
          <p:nvPr/>
        </p:nvSpPr>
        <p:spPr>
          <a:xfrm>
            <a:off x="15450182" y="7835453"/>
            <a:ext cx="4593419" cy="45232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952500" cap="sq">
            <a:solidFill>
              <a:schemeClr val="accent3"/>
            </a:solidFill>
            <a:prstDash val="solid"/>
            <a:miter/>
          </a:ln>
        </p:spPr>
        <p:txBody>
          <a:bodyPr/>
          <a:lstStyle/>
          <a:p>
            <a:endParaRPr lang="en-US"/>
          </a:p>
        </p:txBody>
      </p:sp>
      <p:sp>
        <p:nvSpPr>
          <p:cNvPr id="32" name="TextBox 7">
            <a:extLst>
              <a:ext uri="{FF2B5EF4-FFF2-40B4-BE49-F238E27FC236}">
                <a16:creationId xmlns:a16="http://schemas.microsoft.com/office/drawing/2014/main" id="{EC4F7641-6561-969D-FA41-7DD53A52C4C8}"/>
              </a:ext>
            </a:extLst>
          </p:cNvPr>
          <p:cNvSpPr txBox="1"/>
          <p:nvPr/>
        </p:nvSpPr>
        <p:spPr>
          <a:xfrm>
            <a:off x="15880815" y="8047481"/>
            <a:ext cx="3732153" cy="3887183"/>
          </a:xfrm>
          <a:prstGeom prst="rect">
            <a:avLst/>
          </a:prstGeom>
          <a:noFill/>
          <a:ln>
            <a:solidFill>
              <a:schemeClr val="accent3"/>
            </a:solidFill>
          </a:ln>
        </p:spPr>
        <p:txBody>
          <a:bodyPr lIns="50800" tIns="50800" rIns="50800" bIns="50800" rtlCol="0" anchor="ctr"/>
          <a:lstStyle/>
          <a:p>
            <a:pPr algn="ctr">
              <a:lnSpc>
                <a:spcPts val="2659"/>
              </a:lnSpc>
              <a:spcBef>
                <a:spcPct val="0"/>
              </a:spcBef>
            </a:pPr>
            <a:endParaRPr/>
          </a:p>
        </p:txBody>
      </p:sp>
      <p:pic>
        <p:nvPicPr>
          <p:cNvPr id="3" name="Picture 2" descr="A screenshot of a computer&#10;&#10;Description automatically generated">
            <a:extLst>
              <a:ext uri="{FF2B5EF4-FFF2-40B4-BE49-F238E27FC236}">
                <a16:creationId xmlns:a16="http://schemas.microsoft.com/office/drawing/2014/main" id="{44BEC087-1DBE-1248-5B7B-C8C1501E6D6C}"/>
              </a:ext>
            </a:extLst>
          </p:cNvPr>
          <p:cNvPicPr>
            <a:picLocks noChangeAspect="1"/>
          </p:cNvPicPr>
          <p:nvPr/>
        </p:nvPicPr>
        <p:blipFill>
          <a:blip r:embed="rId3"/>
          <a:srcRect l="3316" t="-5131" r="-3215" b="4427"/>
          <a:stretch/>
        </p:blipFill>
        <p:spPr>
          <a:xfrm>
            <a:off x="823632" y="3352146"/>
            <a:ext cx="17464304" cy="5095531"/>
          </a:xfrm>
          <a:prstGeom prst="rect">
            <a:avLst/>
          </a:prstGeom>
        </p:spPr>
      </p:pic>
    </p:spTree>
    <p:extLst>
      <p:ext uri="{BB962C8B-B14F-4D97-AF65-F5344CB8AC3E}">
        <p14:creationId xmlns:p14="http://schemas.microsoft.com/office/powerpoint/2010/main" val="4120489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06982CA0-82D8-E982-B78B-D4CE51B14100}"/>
              </a:ext>
            </a:extLst>
          </p:cNvPr>
          <p:cNvGrpSpPr/>
          <p:nvPr/>
        </p:nvGrpSpPr>
        <p:grpSpPr>
          <a:xfrm>
            <a:off x="14627050" y="-3058359"/>
            <a:ext cx="5603297" cy="5603297"/>
            <a:chOff x="14627050" y="-3058359"/>
            <a:chExt cx="812800" cy="812800"/>
          </a:xfrm>
          <a:noFill/>
        </p:grpSpPr>
        <p:sp>
          <p:nvSpPr>
            <p:cNvPr id="136" name="Freeform 6">
              <a:extLst>
                <a:ext uri="{FF2B5EF4-FFF2-40B4-BE49-F238E27FC236}">
                  <a16:creationId xmlns:a16="http://schemas.microsoft.com/office/drawing/2014/main" id="{95F75E9F-A48F-5408-30AA-4BD1D094F6CD}"/>
                </a:ext>
              </a:extLst>
            </p:cNvPr>
            <p:cNvSpPr/>
            <p:nvPr/>
          </p:nvSpPr>
          <p:spPr>
            <a:xfrm>
              <a:off x="14627050" y="-305835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37" name="TextBox 7">
              <a:extLst>
                <a:ext uri="{FF2B5EF4-FFF2-40B4-BE49-F238E27FC236}">
                  <a16:creationId xmlns:a16="http://schemas.microsoft.com/office/drawing/2014/main" id="{951ECE56-08CF-A721-6FC3-BE74313ECFAA}"/>
                </a:ext>
              </a:extLst>
            </p:cNvPr>
            <p:cNvSpPr txBox="1"/>
            <p:nvPr/>
          </p:nvSpPr>
          <p:spPr>
            <a:xfrm>
              <a:off x="14703250" y="-3020259"/>
              <a:ext cx="660400" cy="698500"/>
            </a:xfrm>
            <a:prstGeom prst="rect">
              <a:avLst/>
            </a:prstGeom>
            <a:grpFill/>
            <a:ln>
              <a:solidFill>
                <a:schemeClr val="accent3"/>
              </a:solidFill>
            </a:ln>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spcBef>
                  <a:spcPct val="0"/>
                </a:spcBef>
              </a:pPr>
              <a:endParaRPr sz="2700"/>
            </a:p>
          </p:txBody>
        </p:sp>
      </p:grpSp>
      <p:grpSp>
        <p:nvGrpSpPr>
          <p:cNvPr id="71" name="Group 70">
            <a:extLst>
              <a:ext uri="{FF2B5EF4-FFF2-40B4-BE49-F238E27FC236}">
                <a16:creationId xmlns:a16="http://schemas.microsoft.com/office/drawing/2014/main" id="{86815B61-DFB1-A393-13EC-D29C844036C1}"/>
              </a:ext>
            </a:extLst>
          </p:cNvPr>
          <p:cNvGrpSpPr/>
          <p:nvPr/>
        </p:nvGrpSpPr>
        <p:grpSpPr>
          <a:xfrm>
            <a:off x="-12285630" y="-768289"/>
            <a:ext cx="18100412" cy="11055290"/>
            <a:chOff x="-12285630" y="-768289"/>
            <a:chExt cx="1838772" cy="1174372"/>
          </a:xfrm>
        </p:grpSpPr>
        <p:sp>
          <p:nvSpPr>
            <p:cNvPr id="134" name="Freeform 6">
              <a:extLst>
                <a:ext uri="{FF2B5EF4-FFF2-40B4-BE49-F238E27FC236}">
                  <a16:creationId xmlns:a16="http://schemas.microsoft.com/office/drawing/2014/main" id="{90576165-07C5-B618-48B3-D929BEABDADA}"/>
                </a:ext>
              </a:extLst>
            </p:cNvPr>
            <p:cNvSpPr/>
            <p:nvPr/>
          </p:nvSpPr>
          <p:spPr>
            <a:xfrm>
              <a:off x="-11037566" y="-546262"/>
              <a:ext cx="590708" cy="952345"/>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chemeClr val="accent3"/>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35" name="TextBox 7">
              <a:extLst>
                <a:ext uri="{FF2B5EF4-FFF2-40B4-BE49-F238E27FC236}">
                  <a16:creationId xmlns:a16="http://schemas.microsoft.com/office/drawing/2014/main" id="{6DF413F8-8BAF-41D0-BB7A-66C5A2DC2764}"/>
                </a:ext>
              </a:extLst>
            </p:cNvPr>
            <p:cNvSpPr txBox="1"/>
            <p:nvPr/>
          </p:nvSpPr>
          <p:spPr>
            <a:xfrm>
              <a:off x="-12285630" y="-768289"/>
              <a:ext cx="660400" cy="904218"/>
            </a:xfrm>
            <a:prstGeom prst="rect">
              <a:avLst/>
            </a:prstGeom>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spcBef>
                  <a:spcPct val="0"/>
                </a:spcBef>
              </a:pPr>
              <a:endParaRPr sz="2700">
                <a:solidFill>
                  <a:srgbClr val="40B59F"/>
                </a:solidFill>
              </a:endParaRPr>
            </a:p>
          </p:txBody>
        </p:sp>
      </p:grpSp>
      <p:grpSp>
        <p:nvGrpSpPr>
          <p:cNvPr id="72" name="Group 71">
            <a:extLst>
              <a:ext uri="{FF2B5EF4-FFF2-40B4-BE49-F238E27FC236}">
                <a16:creationId xmlns:a16="http://schemas.microsoft.com/office/drawing/2014/main" id="{44E32902-D715-C494-8125-149C7636669A}"/>
              </a:ext>
            </a:extLst>
          </p:cNvPr>
          <p:cNvGrpSpPr/>
          <p:nvPr/>
        </p:nvGrpSpPr>
        <p:grpSpPr>
          <a:xfrm>
            <a:off x="2" y="9162259"/>
            <a:ext cx="18288000" cy="1124742"/>
            <a:chOff x="2" y="9162259"/>
            <a:chExt cx="24416939" cy="999771"/>
          </a:xfrm>
        </p:grpSpPr>
        <p:grpSp>
          <p:nvGrpSpPr>
            <p:cNvPr id="130" name="Group 129">
              <a:extLst>
                <a:ext uri="{FF2B5EF4-FFF2-40B4-BE49-F238E27FC236}">
                  <a16:creationId xmlns:a16="http://schemas.microsoft.com/office/drawing/2014/main" id="{F74B2955-84DC-9B45-78BF-127959BF0451}"/>
                </a:ext>
              </a:extLst>
            </p:cNvPr>
            <p:cNvGrpSpPr/>
            <p:nvPr/>
          </p:nvGrpSpPr>
          <p:grpSpPr>
            <a:xfrm>
              <a:off x="2" y="9162259"/>
              <a:ext cx="24416939" cy="999771"/>
              <a:chOff x="2" y="9162259"/>
              <a:chExt cx="4823099" cy="197486"/>
            </a:xfrm>
          </p:grpSpPr>
          <p:sp>
            <p:nvSpPr>
              <p:cNvPr id="132" name="Freeform 34">
                <a:extLst>
                  <a:ext uri="{FF2B5EF4-FFF2-40B4-BE49-F238E27FC236}">
                    <a16:creationId xmlns:a16="http://schemas.microsoft.com/office/drawing/2014/main" id="{A98AA21E-98C1-60F4-5B79-A04393A9509B}"/>
                  </a:ext>
                </a:extLst>
              </p:cNvPr>
              <p:cNvSpPr/>
              <p:nvPr/>
            </p:nvSpPr>
            <p:spPr>
              <a:xfrm>
                <a:off x="2" y="9200359"/>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33" name="TextBox 35">
                <a:extLst>
                  <a:ext uri="{FF2B5EF4-FFF2-40B4-BE49-F238E27FC236}">
                    <a16:creationId xmlns:a16="http://schemas.microsoft.com/office/drawing/2014/main" id="{852B3D7E-03B3-426A-13AE-3FC67307EFE3}"/>
                  </a:ext>
                </a:extLst>
              </p:cNvPr>
              <p:cNvSpPr txBox="1"/>
              <p:nvPr/>
            </p:nvSpPr>
            <p:spPr>
              <a:xfrm>
                <a:off x="2" y="9162259"/>
                <a:ext cx="4823099" cy="197486"/>
              </a:xfrm>
              <a:prstGeom prst="rect">
                <a:avLst/>
              </a:prstGeom>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pPr>
                <a:endParaRPr sz="2700"/>
              </a:p>
            </p:txBody>
          </p:sp>
        </p:grpSp>
        <p:sp>
          <p:nvSpPr>
            <p:cNvPr id="131" name="Freeform 36">
              <a:extLst>
                <a:ext uri="{FF2B5EF4-FFF2-40B4-BE49-F238E27FC236}">
                  <a16:creationId xmlns:a16="http://schemas.microsoft.com/office/drawing/2014/main" id="{5324A12C-9D0E-321A-DEC1-0A93458E722C}"/>
                </a:ext>
              </a:extLst>
            </p:cNvPr>
            <p:cNvSpPr/>
            <p:nvPr/>
          </p:nvSpPr>
          <p:spPr>
            <a:xfrm>
              <a:off x="329791" y="942519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grpSp>
      <p:sp>
        <p:nvSpPr>
          <p:cNvPr id="73" name="TextBox 16">
            <a:extLst>
              <a:ext uri="{FF2B5EF4-FFF2-40B4-BE49-F238E27FC236}">
                <a16:creationId xmlns:a16="http://schemas.microsoft.com/office/drawing/2014/main" id="{772AED5D-8F15-BD0A-B3F0-0C8725C565AC}"/>
              </a:ext>
            </a:extLst>
          </p:cNvPr>
          <p:cNvSpPr txBox="1"/>
          <p:nvPr/>
        </p:nvSpPr>
        <p:spPr>
          <a:xfrm>
            <a:off x="3706392" y="9458060"/>
            <a:ext cx="12924258" cy="61831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20"/>
              </a:lnSpc>
              <a:spcBef>
                <a:spcPct val="0"/>
              </a:spcBef>
            </a:pPr>
            <a:r>
              <a:rPr lang="en-US" sz="3600">
                <a:solidFill>
                  <a:srgbClr val="051D40"/>
                </a:solidFill>
                <a:latin typeface="Open Sans Extra Bold"/>
                <a:ea typeface="Montserrat"/>
                <a:cs typeface="Open Sans Extra Bold"/>
                <a:sym typeface="Montserrat"/>
              </a:rPr>
              <a:t>IT21277504 </a:t>
            </a:r>
            <a:r>
              <a:rPr lang="en-US" sz="3700">
                <a:solidFill>
                  <a:srgbClr val="051D40"/>
                </a:solidFill>
                <a:latin typeface="Montserrat"/>
                <a:ea typeface="Montserrat"/>
                <a:cs typeface="Montserrat"/>
                <a:sym typeface="Montserrat"/>
              </a:rPr>
              <a:t>|   </a:t>
            </a:r>
            <a:r>
              <a:rPr lang="en-US" sz="3600" err="1">
                <a:solidFill>
                  <a:srgbClr val="051D40"/>
                </a:solidFill>
                <a:latin typeface="Open Sans Extra Bold"/>
                <a:ea typeface="Montserrat"/>
                <a:cs typeface="Open Sans Extra Bold"/>
                <a:sym typeface="Montserrat"/>
              </a:rPr>
              <a:t>Padukka</a:t>
            </a:r>
            <a:r>
              <a:rPr lang="en-US" sz="3600">
                <a:solidFill>
                  <a:srgbClr val="051D40"/>
                </a:solidFill>
                <a:latin typeface="Open Sans Extra Bold"/>
                <a:ea typeface="Montserrat"/>
                <a:cs typeface="Open Sans Extra Bold"/>
                <a:sym typeface="Montserrat"/>
              </a:rPr>
              <a:t> P.D.M.D</a:t>
            </a:r>
            <a:r>
              <a:rPr lang="en-US" sz="3700">
                <a:solidFill>
                  <a:srgbClr val="051D40"/>
                </a:solidFill>
                <a:latin typeface="Montserrat"/>
                <a:ea typeface="Montserrat"/>
                <a:cs typeface="Montserrat"/>
                <a:sym typeface="Montserrat"/>
              </a:rPr>
              <a:t> |   24-25J-250</a:t>
            </a:r>
            <a:endParaRPr lang="en-US"/>
          </a:p>
        </p:txBody>
      </p:sp>
      <p:sp>
        <p:nvSpPr>
          <p:cNvPr id="74" name="Freeform 9">
            <a:extLst>
              <a:ext uri="{FF2B5EF4-FFF2-40B4-BE49-F238E27FC236}">
                <a16:creationId xmlns:a16="http://schemas.microsoft.com/office/drawing/2014/main" id="{9F06EFA5-C763-0B5D-C5B7-67C3C59A3C3E}"/>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75" name="TextBox 19">
            <a:extLst>
              <a:ext uri="{FF2B5EF4-FFF2-40B4-BE49-F238E27FC236}">
                <a16:creationId xmlns:a16="http://schemas.microsoft.com/office/drawing/2014/main" id="{05DFF268-D5EB-A7FF-CD60-97FBD146AA24}"/>
              </a:ext>
            </a:extLst>
          </p:cNvPr>
          <p:cNvSpPr txBox="1"/>
          <p:nvPr/>
        </p:nvSpPr>
        <p:spPr>
          <a:xfrm>
            <a:off x="7859249" y="7197254"/>
            <a:ext cx="9067800" cy="93224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610"/>
              </a:lnSpc>
              <a:spcBef>
                <a:spcPct val="0"/>
              </a:spcBef>
            </a:pPr>
            <a:r>
              <a:rPr lang="en-US" sz="3600">
                <a:solidFill>
                  <a:srgbClr val="051D40"/>
                </a:solidFill>
                <a:latin typeface="Open Sans Extra Bold"/>
                <a:ea typeface="Open Sans Extra Bold"/>
                <a:cs typeface="Open Sans Extra Bold"/>
                <a:sym typeface="Open Sans Extra Bold"/>
              </a:rPr>
              <a:t>IT21277504  |  </a:t>
            </a:r>
            <a:r>
              <a:rPr lang="en-US" sz="3600" err="1">
                <a:solidFill>
                  <a:srgbClr val="051D40"/>
                </a:solidFill>
                <a:latin typeface="Open Sans Extra Bold"/>
                <a:ea typeface="Open Sans Extra Bold"/>
                <a:cs typeface="Open Sans Extra Bold"/>
                <a:sym typeface="Open Sans Extra Bold"/>
              </a:rPr>
              <a:t>Padukka</a:t>
            </a:r>
            <a:r>
              <a:rPr lang="en-US" sz="3600">
                <a:solidFill>
                  <a:srgbClr val="051D40"/>
                </a:solidFill>
                <a:latin typeface="Open Sans Extra Bold"/>
                <a:ea typeface="Open Sans Extra Bold"/>
                <a:cs typeface="Open Sans Extra Bold"/>
                <a:sym typeface="Open Sans Extra Bold"/>
              </a:rPr>
              <a:t> P.D.M.D</a:t>
            </a:r>
            <a:endParaRPr lang="en-US" sz="3600">
              <a:solidFill>
                <a:srgbClr val="051D40"/>
              </a:solidFill>
              <a:latin typeface="Open Sans Extra Bold"/>
              <a:ea typeface="Open Sans Extra Bold"/>
              <a:cs typeface="Open Sans Extra Bold"/>
            </a:endParaRPr>
          </a:p>
        </p:txBody>
      </p:sp>
      <p:sp>
        <p:nvSpPr>
          <p:cNvPr id="76" name="TextBox 15">
            <a:extLst>
              <a:ext uri="{FF2B5EF4-FFF2-40B4-BE49-F238E27FC236}">
                <a16:creationId xmlns:a16="http://schemas.microsoft.com/office/drawing/2014/main" id="{725F5F90-6AD2-94E2-CAD4-EB691084E33B}"/>
              </a:ext>
            </a:extLst>
          </p:cNvPr>
          <p:cNvSpPr txBox="1"/>
          <p:nvPr/>
        </p:nvSpPr>
        <p:spPr>
          <a:xfrm>
            <a:off x="9225197" y="8128159"/>
            <a:ext cx="6354962" cy="66313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735"/>
              </a:lnSpc>
              <a:spcBef>
                <a:spcPct val="0"/>
              </a:spcBef>
            </a:pPr>
            <a:r>
              <a:rPr lang="en-US" sz="3200" spc="-81">
                <a:solidFill>
                  <a:srgbClr val="051D40"/>
                </a:solidFill>
                <a:latin typeface="Poppins"/>
                <a:ea typeface="Poppins"/>
                <a:cs typeface="Poppins"/>
                <a:sym typeface="Poppins"/>
              </a:rPr>
              <a:t>Software Engineering</a:t>
            </a:r>
          </a:p>
        </p:txBody>
      </p:sp>
      <p:sp>
        <p:nvSpPr>
          <p:cNvPr id="77" name="TextBox 19">
            <a:extLst>
              <a:ext uri="{FF2B5EF4-FFF2-40B4-BE49-F238E27FC236}">
                <a16:creationId xmlns:a16="http://schemas.microsoft.com/office/drawing/2014/main" id="{28392B09-33F2-8D51-197B-2AE6B8406690}"/>
              </a:ext>
            </a:extLst>
          </p:cNvPr>
          <p:cNvSpPr txBox="1"/>
          <p:nvPr/>
        </p:nvSpPr>
        <p:spPr>
          <a:xfrm>
            <a:off x="5813364" y="3332681"/>
            <a:ext cx="12074850" cy="305647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chemeClr val="accent3">
                    <a:lumMod val="75000"/>
                  </a:schemeClr>
                </a:solidFill>
                <a:ea typeface="+mn-lt"/>
                <a:cs typeface="+mn-lt"/>
              </a:rPr>
              <a:t>Enhancing Fertilization and </a:t>
            </a:r>
          </a:p>
          <a:p>
            <a:pPr algn="ctr">
              <a:lnSpc>
                <a:spcPts val="8610"/>
              </a:lnSpc>
              <a:spcBef>
                <a:spcPct val="0"/>
              </a:spcBef>
            </a:pPr>
            <a:r>
              <a:rPr lang="en-US" sz="6000" b="1">
                <a:solidFill>
                  <a:schemeClr val="accent3">
                    <a:lumMod val="75000"/>
                  </a:schemeClr>
                </a:solidFill>
                <a:ea typeface="+mn-lt"/>
                <a:cs typeface="+mn-lt"/>
              </a:rPr>
              <a:t>Irrigation Management with Real Time Plant Absorption Data</a:t>
            </a:r>
            <a:endParaRPr lang="en-US" b="1">
              <a:solidFill>
                <a:schemeClr val="accent3">
                  <a:lumMod val="75000"/>
                </a:schemeClr>
              </a:solidFill>
            </a:endParaRPr>
          </a:p>
        </p:txBody>
      </p:sp>
      <p:grpSp>
        <p:nvGrpSpPr>
          <p:cNvPr id="79" name="Group 78">
            <a:extLst>
              <a:ext uri="{FF2B5EF4-FFF2-40B4-BE49-F238E27FC236}">
                <a16:creationId xmlns:a16="http://schemas.microsoft.com/office/drawing/2014/main" id="{06982CA0-82D8-E982-B78B-D4CE51B14100}"/>
              </a:ext>
            </a:extLst>
          </p:cNvPr>
          <p:cNvGrpSpPr/>
          <p:nvPr/>
        </p:nvGrpSpPr>
        <p:grpSpPr>
          <a:xfrm>
            <a:off x="14627050" y="-3058359"/>
            <a:ext cx="5603297" cy="5603297"/>
            <a:chOff x="14627050" y="-3058359"/>
            <a:chExt cx="812800" cy="812800"/>
          </a:xfrm>
          <a:noFill/>
        </p:grpSpPr>
        <p:sp>
          <p:nvSpPr>
            <p:cNvPr id="128" name="Freeform 6">
              <a:extLst>
                <a:ext uri="{FF2B5EF4-FFF2-40B4-BE49-F238E27FC236}">
                  <a16:creationId xmlns:a16="http://schemas.microsoft.com/office/drawing/2014/main" id="{95F75E9F-A48F-5408-30AA-4BD1D094F6CD}"/>
                </a:ext>
              </a:extLst>
            </p:cNvPr>
            <p:cNvSpPr/>
            <p:nvPr/>
          </p:nvSpPr>
          <p:spPr>
            <a:xfrm>
              <a:off x="14627050" y="-305835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29" name="TextBox 7">
              <a:extLst>
                <a:ext uri="{FF2B5EF4-FFF2-40B4-BE49-F238E27FC236}">
                  <a16:creationId xmlns:a16="http://schemas.microsoft.com/office/drawing/2014/main" id="{951ECE56-08CF-A721-6FC3-BE74313ECFAA}"/>
                </a:ext>
              </a:extLst>
            </p:cNvPr>
            <p:cNvSpPr txBox="1"/>
            <p:nvPr/>
          </p:nvSpPr>
          <p:spPr>
            <a:xfrm>
              <a:off x="14703250" y="-3020259"/>
              <a:ext cx="660400" cy="698500"/>
            </a:xfrm>
            <a:prstGeom prst="rect">
              <a:avLst/>
            </a:prstGeom>
            <a:grpFill/>
            <a:ln>
              <a:solidFill>
                <a:schemeClr val="accent3"/>
              </a:solidFill>
            </a:ln>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spcBef>
                  <a:spcPct val="0"/>
                </a:spcBef>
              </a:pPr>
              <a:endParaRPr sz="2700"/>
            </a:p>
          </p:txBody>
        </p:sp>
      </p:grpSp>
      <p:grpSp>
        <p:nvGrpSpPr>
          <p:cNvPr id="81" name="Group 80">
            <a:extLst>
              <a:ext uri="{FF2B5EF4-FFF2-40B4-BE49-F238E27FC236}">
                <a16:creationId xmlns:a16="http://schemas.microsoft.com/office/drawing/2014/main" id="{44E32902-D715-C494-8125-149C7636669A}"/>
              </a:ext>
            </a:extLst>
          </p:cNvPr>
          <p:cNvGrpSpPr/>
          <p:nvPr/>
        </p:nvGrpSpPr>
        <p:grpSpPr>
          <a:xfrm>
            <a:off x="2" y="9162259"/>
            <a:ext cx="18288000" cy="1124742"/>
            <a:chOff x="2" y="9162259"/>
            <a:chExt cx="24416939" cy="999771"/>
          </a:xfrm>
        </p:grpSpPr>
        <p:grpSp>
          <p:nvGrpSpPr>
            <p:cNvPr id="122" name="Group 121">
              <a:extLst>
                <a:ext uri="{FF2B5EF4-FFF2-40B4-BE49-F238E27FC236}">
                  <a16:creationId xmlns:a16="http://schemas.microsoft.com/office/drawing/2014/main" id="{F74B2955-84DC-9B45-78BF-127959BF0451}"/>
                </a:ext>
              </a:extLst>
            </p:cNvPr>
            <p:cNvGrpSpPr/>
            <p:nvPr/>
          </p:nvGrpSpPr>
          <p:grpSpPr>
            <a:xfrm>
              <a:off x="2" y="9162259"/>
              <a:ext cx="24416939" cy="999771"/>
              <a:chOff x="2" y="9162259"/>
              <a:chExt cx="4823099" cy="197486"/>
            </a:xfrm>
          </p:grpSpPr>
          <p:sp>
            <p:nvSpPr>
              <p:cNvPr id="124" name="Freeform 34">
                <a:extLst>
                  <a:ext uri="{FF2B5EF4-FFF2-40B4-BE49-F238E27FC236}">
                    <a16:creationId xmlns:a16="http://schemas.microsoft.com/office/drawing/2014/main" id="{A98AA21E-98C1-60F4-5B79-A04393A9509B}"/>
                  </a:ext>
                </a:extLst>
              </p:cNvPr>
              <p:cNvSpPr/>
              <p:nvPr/>
            </p:nvSpPr>
            <p:spPr>
              <a:xfrm>
                <a:off x="2" y="9200359"/>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25" name="TextBox 35">
                <a:extLst>
                  <a:ext uri="{FF2B5EF4-FFF2-40B4-BE49-F238E27FC236}">
                    <a16:creationId xmlns:a16="http://schemas.microsoft.com/office/drawing/2014/main" id="{852B3D7E-03B3-426A-13AE-3FC67307EFE3}"/>
                  </a:ext>
                </a:extLst>
              </p:cNvPr>
              <p:cNvSpPr txBox="1"/>
              <p:nvPr/>
            </p:nvSpPr>
            <p:spPr>
              <a:xfrm>
                <a:off x="2" y="9162259"/>
                <a:ext cx="4823099" cy="197486"/>
              </a:xfrm>
              <a:prstGeom prst="rect">
                <a:avLst/>
              </a:prstGeom>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pPr>
                <a:endParaRPr sz="2700"/>
              </a:p>
            </p:txBody>
          </p:sp>
        </p:grpSp>
        <p:sp>
          <p:nvSpPr>
            <p:cNvPr id="123" name="Freeform 36">
              <a:extLst>
                <a:ext uri="{FF2B5EF4-FFF2-40B4-BE49-F238E27FC236}">
                  <a16:creationId xmlns:a16="http://schemas.microsoft.com/office/drawing/2014/main" id="{5324A12C-9D0E-321A-DEC1-0A93458E722C}"/>
                </a:ext>
              </a:extLst>
            </p:cNvPr>
            <p:cNvSpPr/>
            <p:nvPr/>
          </p:nvSpPr>
          <p:spPr>
            <a:xfrm>
              <a:off x="329791" y="942519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grpSp>
      <p:sp>
        <p:nvSpPr>
          <p:cNvPr id="82" name="TextBox 16">
            <a:extLst>
              <a:ext uri="{FF2B5EF4-FFF2-40B4-BE49-F238E27FC236}">
                <a16:creationId xmlns:a16="http://schemas.microsoft.com/office/drawing/2014/main" id="{772AED5D-8F15-BD0A-B3F0-0C8725C565AC}"/>
              </a:ext>
            </a:extLst>
          </p:cNvPr>
          <p:cNvSpPr txBox="1"/>
          <p:nvPr/>
        </p:nvSpPr>
        <p:spPr>
          <a:xfrm>
            <a:off x="3706392" y="9458060"/>
            <a:ext cx="12924258" cy="61831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20"/>
              </a:lnSpc>
              <a:spcBef>
                <a:spcPct val="0"/>
              </a:spcBef>
            </a:pPr>
            <a:r>
              <a:rPr lang="en-US" sz="3600">
                <a:solidFill>
                  <a:srgbClr val="051D40"/>
                </a:solidFill>
                <a:latin typeface="Open Sans Extra Bold"/>
                <a:ea typeface="Montserrat"/>
                <a:cs typeface="Open Sans Extra Bold"/>
                <a:sym typeface="Montserrat"/>
              </a:rPr>
              <a:t>IT21277504 </a:t>
            </a:r>
            <a:r>
              <a:rPr lang="en-US" sz="3700">
                <a:solidFill>
                  <a:srgbClr val="051D40"/>
                </a:solidFill>
                <a:latin typeface="Montserrat"/>
                <a:ea typeface="Montserrat"/>
                <a:cs typeface="Montserrat"/>
                <a:sym typeface="Montserrat"/>
              </a:rPr>
              <a:t>|   </a:t>
            </a:r>
            <a:r>
              <a:rPr lang="en-US" sz="3600" err="1">
                <a:solidFill>
                  <a:srgbClr val="051D40"/>
                </a:solidFill>
                <a:latin typeface="Open Sans Extra Bold"/>
                <a:ea typeface="Montserrat"/>
                <a:cs typeface="Open Sans Extra Bold"/>
                <a:sym typeface="Montserrat"/>
              </a:rPr>
              <a:t>Padukka</a:t>
            </a:r>
            <a:r>
              <a:rPr lang="en-US" sz="3600">
                <a:solidFill>
                  <a:srgbClr val="051D40"/>
                </a:solidFill>
                <a:latin typeface="Open Sans Extra Bold"/>
                <a:ea typeface="Montserrat"/>
                <a:cs typeface="Open Sans Extra Bold"/>
                <a:sym typeface="Montserrat"/>
              </a:rPr>
              <a:t> P.D.M.D</a:t>
            </a:r>
            <a:r>
              <a:rPr lang="en-US" sz="3700">
                <a:solidFill>
                  <a:srgbClr val="051D40"/>
                </a:solidFill>
                <a:latin typeface="Montserrat"/>
                <a:ea typeface="Montserrat"/>
                <a:cs typeface="Montserrat"/>
                <a:sym typeface="Montserrat"/>
              </a:rPr>
              <a:t> |   24-25J-250</a:t>
            </a:r>
            <a:endParaRPr lang="en-US"/>
          </a:p>
        </p:txBody>
      </p:sp>
      <p:sp>
        <p:nvSpPr>
          <p:cNvPr id="83" name="Freeform 9">
            <a:extLst>
              <a:ext uri="{FF2B5EF4-FFF2-40B4-BE49-F238E27FC236}">
                <a16:creationId xmlns:a16="http://schemas.microsoft.com/office/drawing/2014/main" id="{9F06EFA5-C763-0B5D-C5B7-67C3C59A3C3E}"/>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grpSp>
        <p:nvGrpSpPr>
          <p:cNvPr id="88" name="Group 87">
            <a:extLst>
              <a:ext uri="{FF2B5EF4-FFF2-40B4-BE49-F238E27FC236}">
                <a16:creationId xmlns:a16="http://schemas.microsoft.com/office/drawing/2014/main" id="{06982CA0-82D8-E982-B78B-D4CE51B14100}"/>
              </a:ext>
            </a:extLst>
          </p:cNvPr>
          <p:cNvGrpSpPr/>
          <p:nvPr/>
        </p:nvGrpSpPr>
        <p:grpSpPr>
          <a:xfrm>
            <a:off x="14627050" y="-3058359"/>
            <a:ext cx="5603297" cy="5603297"/>
            <a:chOff x="14627050" y="-3058359"/>
            <a:chExt cx="812800" cy="812800"/>
          </a:xfrm>
          <a:noFill/>
        </p:grpSpPr>
        <p:sp>
          <p:nvSpPr>
            <p:cNvPr id="120" name="Freeform 6">
              <a:extLst>
                <a:ext uri="{FF2B5EF4-FFF2-40B4-BE49-F238E27FC236}">
                  <a16:creationId xmlns:a16="http://schemas.microsoft.com/office/drawing/2014/main" id="{95F75E9F-A48F-5408-30AA-4BD1D094F6CD}"/>
                </a:ext>
              </a:extLst>
            </p:cNvPr>
            <p:cNvSpPr/>
            <p:nvPr/>
          </p:nvSpPr>
          <p:spPr>
            <a:xfrm>
              <a:off x="14627050" y="-305835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21" name="TextBox 7">
              <a:extLst>
                <a:ext uri="{FF2B5EF4-FFF2-40B4-BE49-F238E27FC236}">
                  <a16:creationId xmlns:a16="http://schemas.microsoft.com/office/drawing/2014/main" id="{951ECE56-08CF-A721-6FC3-BE74313ECFAA}"/>
                </a:ext>
              </a:extLst>
            </p:cNvPr>
            <p:cNvSpPr txBox="1"/>
            <p:nvPr/>
          </p:nvSpPr>
          <p:spPr>
            <a:xfrm>
              <a:off x="14703250" y="-3020259"/>
              <a:ext cx="660400" cy="698500"/>
            </a:xfrm>
            <a:prstGeom prst="rect">
              <a:avLst/>
            </a:prstGeom>
            <a:grpFill/>
            <a:ln>
              <a:solidFill>
                <a:schemeClr val="accent3"/>
              </a:solidFill>
            </a:ln>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spcBef>
                  <a:spcPct val="0"/>
                </a:spcBef>
              </a:pPr>
              <a:endParaRPr sz="2700"/>
            </a:p>
          </p:txBody>
        </p:sp>
      </p:grpSp>
      <p:grpSp>
        <p:nvGrpSpPr>
          <p:cNvPr id="90" name="Group 89">
            <a:extLst>
              <a:ext uri="{FF2B5EF4-FFF2-40B4-BE49-F238E27FC236}">
                <a16:creationId xmlns:a16="http://schemas.microsoft.com/office/drawing/2014/main" id="{44E32902-D715-C494-8125-149C7636669A}"/>
              </a:ext>
            </a:extLst>
          </p:cNvPr>
          <p:cNvGrpSpPr/>
          <p:nvPr/>
        </p:nvGrpSpPr>
        <p:grpSpPr>
          <a:xfrm>
            <a:off x="2" y="9162259"/>
            <a:ext cx="18288000" cy="1124742"/>
            <a:chOff x="2" y="9162259"/>
            <a:chExt cx="24416939" cy="999771"/>
          </a:xfrm>
        </p:grpSpPr>
        <p:grpSp>
          <p:nvGrpSpPr>
            <p:cNvPr id="114" name="Group 113">
              <a:extLst>
                <a:ext uri="{FF2B5EF4-FFF2-40B4-BE49-F238E27FC236}">
                  <a16:creationId xmlns:a16="http://schemas.microsoft.com/office/drawing/2014/main" id="{F74B2955-84DC-9B45-78BF-127959BF0451}"/>
                </a:ext>
              </a:extLst>
            </p:cNvPr>
            <p:cNvGrpSpPr/>
            <p:nvPr/>
          </p:nvGrpSpPr>
          <p:grpSpPr>
            <a:xfrm>
              <a:off x="2" y="9162259"/>
              <a:ext cx="24416939" cy="999771"/>
              <a:chOff x="2" y="9162259"/>
              <a:chExt cx="4823099" cy="197486"/>
            </a:xfrm>
          </p:grpSpPr>
          <p:sp>
            <p:nvSpPr>
              <p:cNvPr id="116" name="Freeform 34">
                <a:extLst>
                  <a:ext uri="{FF2B5EF4-FFF2-40B4-BE49-F238E27FC236}">
                    <a16:creationId xmlns:a16="http://schemas.microsoft.com/office/drawing/2014/main" id="{A98AA21E-98C1-60F4-5B79-A04393A9509B}"/>
                  </a:ext>
                </a:extLst>
              </p:cNvPr>
              <p:cNvSpPr/>
              <p:nvPr/>
            </p:nvSpPr>
            <p:spPr>
              <a:xfrm>
                <a:off x="2" y="9200359"/>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17" name="TextBox 35">
                <a:extLst>
                  <a:ext uri="{FF2B5EF4-FFF2-40B4-BE49-F238E27FC236}">
                    <a16:creationId xmlns:a16="http://schemas.microsoft.com/office/drawing/2014/main" id="{852B3D7E-03B3-426A-13AE-3FC67307EFE3}"/>
                  </a:ext>
                </a:extLst>
              </p:cNvPr>
              <p:cNvSpPr txBox="1"/>
              <p:nvPr/>
            </p:nvSpPr>
            <p:spPr>
              <a:xfrm>
                <a:off x="2" y="9162259"/>
                <a:ext cx="4823099" cy="197486"/>
              </a:xfrm>
              <a:prstGeom prst="rect">
                <a:avLst/>
              </a:prstGeom>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pPr>
                <a:endParaRPr sz="2700"/>
              </a:p>
            </p:txBody>
          </p:sp>
        </p:grpSp>
        <p:sp>
          <p:nvSpPr>
            <p:cNvPr id="115" name="Freeform 36">
              <a:extLst>
                <a:ext uri="{FF2B5EF4-FFF2-40B4-BE49-F238E27FC236}">
                  <a16:creationId xmlns:a16="http://schemas.microsoft.com/office/drawing/2014/main" id="{5324A12C-9D0E-321A-DEC1-0A93458E722C}"/>
                </a:ext>
              </a:extLst>
            </p:cNvPr>
            <p:cNvSpPr/>
            <p:nvPr/>
          </p:nvSpPr>
          <p:spPr>
            <a:xfrm>
              <a:off x="329791" y="942519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grpSp>
      <p:sp>
        <p:nvSpPr>
          <p:cNvPr id="91" name="TextBox 16">
            <a:extLst>
              <a:ext uri="{FF2B5EF4-FFF2-40B4-BE49-F238E27FC236}">
                <a16:creationId xmlns:a16="http://schemas.microsoft.com/office/drawing/2014/main" id="{772AED5D-8F15-BD0A-B3F0-0C8725C565AC}"/>
              </a:ext>
            </a:extLst>
          </p:cNvPr>
          <p:cNvSpPr txBox="1"/>
          <p:nvPr/>
        </p:nvSpPr>
        <p:spPr>
          <a:xfrm>
            <a:off x="3706392" y="9458060"/>
            <a:ext cx="12924258" cy="61831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20"/>
              </a:lnSpc>
              <a:spcBef>
                <a:spcPct val="0"/>
              </a:spcBef>
            </a:pPr>
            <a:r>
              <a:rPr lang="en-US" sz="3600">
                <a:solidFill>
                  <a:srgbClr val="051D40"/>
                </a:solidFill>
                <a:latin typeface="Open Sans Extra Bold"/>
                <a:ea typeface="Montserrat"/>
                <a:cs typeface="Open Sans Extra Bold"/>
                <a:sym typeface="Montserrat"/>
              </a:rPr>
              <a:t>IT21277504 </a:t>
            </a:r>
            <a:r>
              <a:rPr lang="en-US" sz="3700">
                <a:solidFill>
                  <a:srgbClr val="051D40"/>
                </a:solidFill>
                <a:latin typeface="Montserrat"/>
                <a:ea typeface="Montserrat"/>
                <a:cs typeface="Montserrat"/>
                <a:sym typeface="Montserrat"/>
              </a:rPr>
              <a:t>|   </a:t>
            </a:r>
            <a:r>
              <a:rPr lang="en-US" sz="3600" err="1">
                <a:solidFill>
                  <a:srgbClr val="051D40"/>
                </a:solidFill>
                <a:latin typeface="Open Sans Extra Bold"/>
                <a:ea typeface="Montserrat"/>
                <a:cs typeface="Open Sans Extra Bold"/>
                <a:sym typeface="Montserrat"/>
              </a:rPr>
              <a:t>Padukka</a:t>
            </a:r>
            <a:r>
              <a:rPr lang="en-US" sz="3600">
                <a:solidFill>
                  <a:srgbClr val="051D40"/>
                </a:solidFill>
                <a:latin typeface="Open Sans Extra Bold"/>
                <a:ea typeface="Montserrat"/>
                <a:cs typeface="Open Sans Extra Bold"/>
                <a:sym typeface="Montserrat"/>
              </a:rPr>
              <a:t> P.D.M.D</a:t>
            </a:r>
            <a:r>
              <a:rPr lang="en-US" sz="3700">
                <a:solidFill>
                  <a:srgbClr val="051D40"/>
                </a:solidFill>
                <a:latin typeface="Montserrat"/>
                <a:ea typeface="Montserrat"/>
                <a:cs typeface="Montserrat"/>
                <a:sym typeface="Montserrat"/>
              </a:rPr>
              <a:t> |   24-25J-250</a:t>
            </a:r>
            <a:endParaRPr lang="en-US"/>
          </a:p>
        </p:txBody>
      </p:sp>
      <p:sp>
        <p:nvSpPr>
          <p:cNvPr id="92" name="Freeform 9">
            <a:extLst>
              <a:ext uri="{FF2B5EF4-FFF2-40B4-BE49-F238E27FC236}">
                <a16:creationId xmlns:a16="http://schemas.microsoft.com/office/drawing/2014/main" id="{9F06EFA5-C763-0B5D-C5B7-67C3C59A3C3E}"/>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pic>
        <p:nvPicPr>
          <p:cNvPr id="96" name="Picture 95" descr="A person in a pink shirt&#10;&#10;Description automatically generated">
            <a:extLst>
              <a:ext uri="{FF2B5EF4-FFF2-40B4-BE49-F238E27FC236}">
                <a16:creationId xmlns:a16="http://schemas.microsoft.com/office/drawing/2014/main" id="{FBA7D24F-0B1A-6D95-6535-36731A8EC3C7}"/>
              </a:ext>
            </a:extLst>
          </p:cNvPr>
          <p:cNvPicPr>
            <a:picLocks noChangeAspect="1"/>
          </p:cNvPicPr>
          <p:nvPr/>
        </p:nvPicPr>
        <p:blipFill>
          <a:blip r:embed="rId3"/>
          <a:stretch>
            <a:fillRect/>
          </a:stretch>
        </p:blipFill>
        <p:spPr>
          <a:xfrm>
            <a:off x="861247" y="2721522"/>
            <a:ext cx="4009226" cy="3784010"/>
          </a:xfrm>
          <a:prstGeom prst="flowChartConnector">
            <a:avLst/>
          </a:prstGeom>
        </p:spPr>
      </p:pic>
      <p:grpSp>
        <p:nvGrpSpPr>
          <p:cNvPr id="97" name="Group 96">
            <a:extLst>
              <a:ext uri="{FF2B5EF4-FFF2-40B4-BE49-F238E27FC236}">
                <a16:creationId xmlns:a16="http://schemas.microsoft.com/office/drawing/2014/main" id="{06982CA0-82D8-E982-B78B-D4CE51B14100}"/>
              </a:ext>
            </a:extLst>
          </p:cNvPr>
          <p:cNvGrpSpPr/>
          <p:nvPr/>
        </p:nvGrpSpPr>
        <p:grpSpPr>
          <a:xfrm>
            <a:off x="14627050" y="-3058359"/>
            <a:ext cx="5603297" cy="5603297"/>
            <a:chOff x="14627050" y="-3058359"/>
            <a:chExt cx="812800" cy="812800"/>
          </a:xfrm>
          <a:noFill/>
        </p:grpSpPr>
        <p:sp>
          <p:nvSpPr>
            <p:cNvPr id="112" name="Freeform 6">
              <a:extLst>
                <a:ext uri="{FF2B5EF4-FFF2-40B4-BE49-F238E27FC236}">
                  <a16:creationId xmlns:a16="http://schemas.microsoft.com/office/drawing/2014/main" id="{95F75E9F-A48F-5408-30AA-4BD1D094F6CD}"/>
                </a:ext>
              </a:extLst>
            </p:cNvPr>
            <p:cNvSpPr/>
            <p:nvPr/>
          </p:nvSpPr>
          <p:spPr>
            <a:xfrm>
              <a:off x="14627050" y="-305835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13" name="TextBox 7">
              <a:extLst>
                <a:ext uri="{FF2B5EF4-FFF2-40B4-BE49-F238E27FC236}">
                  <a16:creationId xmlns:a16="http://schemas.microsoft.com/office/drawing/2014/main" id="{951ECE56-08CF-A721-6FC3-BE74313ECFAA}"/>
                </a:ext>
              </a:extLst>
            </p:cNvPr>
            <p:cNvSpPr txBox="1"/>
            <p:nvPr/>
          </p:nvSpPr>
          <p:spPr>
            <a:xfrm>
              <a:off x="14703250" y="-3020259"/>
              <a:ext cx="660400" cy="698500"/>
            </a:xfrm>
            <a:prstGeom prst="rect">
              <a:avLst/>
            </a:prstGeom>
            <a:grpFill/>
            <a:ln>
              <a:solidFill>
                <a:schemeClr val="accent3"/>
              </a:solidFill>
            </a:ln>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spcBef>
                  <a:spcPct val="0"/>
                </a:spcBef>
              </a:pPr>
              <a:endParaRPr sz="2700"/>
            </a:p>
          </p:txBody>
        </p:sp>
      </p:grpSp>
      <p:grpSp>
        <p:nvGrpSpPr>
          <p:cNvPr id="99" name="Group 98">
            <a:extLst>
              <a:ext uri="{FF2B5EF4-FFF2-40B4-BE49-F238E27FC236}">
                <a16:creationId xmlns:a16="http://schemas.microsoft.com/office/drawing/2014/main" id="{44E32902-D715-C494-8125-149C7636669A}"/>
              </a:ext>
            </a:extLst>
          </p:cNvPr>
          <p:cNvGrpSpPr/>
          <p:nvPr/>
        </p:nvGrpSpPr>
        <p:grpSpPr>
          <a:xfrm>
            <a:off x="2" y="9162259"/>
            <a:ext cx="18288000" cy="1124742"/>
            <a:chOff x="2" y="9162259"/>
            <a:chExt cx="24416939" cy="999771"/>
          </a:xfrm>
        </p:grpSpPr>
        <p:grpSp>
          <p:nvGrpSpPr>
            <p:cNvPr id="106" name="Group 105">
              <a:extLst>
                <a:ext uri="{FF2B5EF4-FFF2-40B4-BE49-F238E27FC236}">
                  <a16:creationId xmlns:a16="http://schemas.microsoft.com/office/drawing/2014/main" id="{F74B2955-84DC-9B45-78BF-127959BF0451}"/>
                </a:ext>
              </a:extLst>
            </p:cNvPr>
            <p:cNvGrpSpPr/>
            <p:nvPr/>
          </p:nvGrpSpPr>
          <p:grpSpPr>
            <a:xfrm>
              <a:off x="2" y="9162259"/>
              <a:ext cx="24416939" cy="999771"/>
              <a:chOff x="2" y="9162259"/>
              <a:chExt cx="4823099" cy="197486"/>
            </a:xfrm>
          </p:grpSpPr>
          <p:sp>
            <p:nvSpPr>
              <p:cNvPr id="108" name="Freeform 34">
                <a:extLst>
                  <a:ext uri="{FF2B5EF4-FFF2-40B4-BE49-F238E27FC236}">
                    <a16:creationId xmlns:a16="http://schemas.microsoft.com/office/drawing/2014/main" id="{A98AA21E-98C1-60F4-5B79-A04393A9509B}"/>
                  </a:ext>
                </a:extLst>
              </p:cNvPr>
              <p:cNvSpPr/>
              <p:nvPr/>
            </p:nvSpPr>
            <p:spPr>
              <a:xfrm>
                <a:off x="2" y="9200359"/>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sp>
            <p:nvSpPr>
              <p:cNvPr id="109" name="TextBox 35">
                <a:extLst>
                  <a:ext uri="{FF2B5EF4-FFF2-40B4-BE49-F238E27FC236}">
                    <a16:creationId xmlns:a16="http://schemas.microsoft.com/office/drawing/2014/main" id="{852B3D7E-03B3-426A-13AE-3FC67307EFE3}"/>
                  </a:ext>
                </a:extLst>
              </p:cNvPr>
              <p:cNvSpPr txBox="1"/>
              <p:nvPr/>
            </p:nvSpPr>
            <p:spPr>
              <a:xfrm>
                <a:off x="2" y="9162259"/>
                <a:ext cx="4823099" cy="197486"/>
              </a:xfrm>
              <a:prstGeom prst="rect">
                <a:avLst/>
              </a:prstGeom>
            </p:spPr>
            <p:txBody>
              <a:bodyPr lIns="76200" tIns="76200" rIns="76200" bIns="762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89"/>
                  </a:lnSpc>
                </a:pPr>
                <a:endParaRPr sz="2700"/>
              </a:p>
            </p:txBody>
          </p:sp>
        </p:grpSp>
        <p:sp>
          <p:nvSpPr>
            <p:cNvPr id="107" name="Freeform 36">
              <a:extLst>
                <a:ext uri="{FF2B5EF4-FFF2-40B4-BE49-F238E27FC236}">
                  <a16:creationId xmlns:a16="http://schemas.microsoft.com/office/drawing/2014/main" id="{5324A12C-9D0E-321A-DEC1-0A93458E722C}"/>
                </a:ext>
              </a:extLst>
            </p:cNvPr>
            <p:cNvSpPr/>
            <p:nvPr/>
          </p:nvSpPr>
          <p:spPr>
            <a:xfrm>
              <a:off x="329791" y="942519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700"/>
            </a:p>
          </p:txBody>
        </p:sp>
      </p:grpSp>
      <p:sp>
        <p:nvSpPr>
          <p:cNvPr id="100" name="TextBox 16">
            <a:extLst>
              <a:ext uri="{FF2B5EF4-FFF2-40B4-BE49-F238E27FC236}">
                <a16:creationId xmlns:a16="http://schemas.microsoft.com/office/drawing/2014/main" id="{772AED5D-8F15-BD0A-B3F0-0C8725C565AC}"/>
              </a:ext>
            </a:extLst>
          </p:cNvPr>
          <p:cNvSpPr txBox="1"/>
          <p:nvPr/>
        </p:nvSpPr>
        <p:spPr>
          <a:xfrm>
            <a:off x="3706392" y="9458060"/>
            <a:ext cx="12924258" cy="61831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5220"/>
              </a:lnSpc>
              <a:spcBef>
                <a:spcPct val="0"/>
              </a:spcBef>
            </a:pPr>
            <a:r>
              <a:rPr lang="en-US" sz="3600">
                <a:solidFill>
                  <a:srgbClr val="051D40"/>
                </a:solidFill>
                <a:latin typeface="Open Sans Extra Bold"/>
                <a:ea typeface="Montserrat"/>
                <a:cs typeface="Open Sans Extra Bold"/>
                <a:sym typeface="Montserrat"/>
              </a:rPr>
              <a:t>IT21277504 </a:t>
            </a:r>
            <a:r>
              <a:rPr lang="en-US" sz="3700">
                <a:solidFill>
                  <a:srgbClr val="051D40"/>
                </a:solidFill>
                <a:latin typeface="Montserrat"/>
                <a:ea typeface="Montserrat"/>
                <a:cs typeface="Montserrat"/>
                <a:sym typeface="Montserrat"/>
              </a:rPr>
              <a:t>|   </a:t>
            </a:r>
            <a:r>
              <a:rPr lang="en-US" sz="3600" err="1">
                <a:solidFill>
                  <a:srgbClr val="051D40"/>
                </a:solidFill>
                <a:latin typeface="Open Sans Extra Bold"/>
                <a:ea typeface="Montserrat"/>
                <a:cs typeface="Open Sans Extra Bold"/>
                <a:sym typeface="Montserrat"/>
              </a:rPr>
              <a:t>Padukka</a:t>
            </a:r>
            <a:r>
              <a:rPr lang="en-US" sz="3600">
                <a:solidFill>
                  <a:srgbClr val="051D40"/>
                </a:solidFill>
                <a:latin typeface="Open Sans Extra Bold"/>
                <a:ea typeface="Montserrat"/>
                <a:cs typeface="Open Sans Extra Bold"/>
                <a:sym typeface="Montserrat"/>
              </a:rPr>
              <a:t> P.D.M.D</a:t>
            </a:r>
            <a:r>
              <a:rPr lang="en-US" sz="3700">
                <a:solidFill>
                  <a:srgbClr val="051D40"/>
                </a:solidFill>
                <a:latin typeface="Montserrat"/>
                <a:ea typeface="Montserrat"/>
                <a:cs typeface="Montserrat"/>
                <a:sym typeface="Montserrat"/>
              </a:rPr>
              <a:t> |   24-25J-250</a:t>
            </a:r>
            <a:endParaRPr lang="en-US"/>
          </a:p>
        </p:txBody>
      </p:sp>
      <p:sp>
        <p:nvSpPr>
          <p:cNvPr id="5" name="TextBox 4">
            <a:extLst>
              <a:ext uri="{FF2B5EF4-FFF2-40B4-BE49-F238E27FC236}">
                <a16:creationId xmlns:a16="http://schemas.microsoft.com/office/drawing/2014/main" id="{69423475-EA60-2944-D14A-45D0CD4301F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28</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776483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A5506B35-55B5-7A85-EBAA-B250BF0982C0}"/>
              </a:ext>
            </a:extLst>
          </p:cNvPr>
          <p:cNvGrpSpPr/>
          <p:nvPr/>
        </p:nvGrpSpPr>
        <p:grpSpPr>
          <a:xfrm>
            <a:off x="-5862" y="-187877"/>
            <a:ext cx="4992590" cy="10130628"/>
            <a:chOff x="0" y="-47625"/>
            <a:chExt cx="1314921" cy="2668149"/>
          </a:xfrm>
        </p:grpSpPr>
        <p:sp>
          <p:nvSpPr>
            <p:cNvPr id="3" name="Freeform 3">
              <a:extLst>
                <a:ext uri="{FF2B5EF4-FFF2-40B4-BE49-F238E27FC236}">
                  <a16:creationId xmlns:a16="http://schemas.microsoft.com/office/drawing/2014/main" id="{2438353F-704F-7EEE-9D05-D383DFEB52B9}"/>
                </a:ext>
              </a:extLst>
            </p:cNvPr>
            <p:cNvSpPr/>
            <p:nvPr/>
          </p:nvSpPr>
          <p:spPr>
            <a:xfrm>
              <a:off x="0" y="0"/>
              <a:ext cx="1314921" cy="2620524"/>
            </a:xfrm>
            <a:custGeom>
              <a:avLst/>
              <a:gdLst/>
              <a:ahLst/>
              <a:cxnLst/>
              <a:rect l="l" t="t" r="r" b="b"/>
              <a:pathLst>
                <a:path w="1314921" h="2620524">
                  <a:moveTo>
                    <a:pt x="79085" y="0"/>
                  </a:moveTo>
                  <a:lnTo>
                    <a:pt x="1235836" y="0"/>
                  </a:lnTo>
                  <a:cubicBezTo>
                    <a:pt x="1256811" y="0"/>
                    <a:pt x="1276926" y="8332"/>
                    <a:pt x="1291757" y="23163"/>
                  </a:cubicBezTo>
                  <a:cubicBezTo>
                    <a:pt x="1306589" y="37995"/>
                    <a:pt x="1314921" y="58110"/>
                    <a:pt x="1314921" y="79085"/>
                  </a:cubicBezTo>
                  <a:lnTo>
                    <a:pt x="1314921" y="2541439"/>
                  </a:lnTo>
                  <a:cubicBezTo>
                    <a:pt x="1314921" y="2562414"/>
                    <a:pt x="1306589" y="2582529"/>
                    <a:pt x="1291757" y="2597361"/>
                  </a:cubicBezTo>
                  <a:cubicBezTo>
                    <a:pt x="1276926" y="2612192"/>
                    <a:pt x="1256811" y="2620524"/>
                    <a:pt x="1235836" y="2620524"/>
                  </a:cubicBezTo>
                  <a:lnTo>
                    <a:pt x="79085" y="2620524"/>
                  </a:lnTo>
                  <a:cubicBezTo>
                    <a:pt x="58110" y="2620524"/>
                    <a:pt x="37995" y="2612192"/>
                    <a:pt x="23163" y="2597361"/>
                  </a:cubicBezTo>
                  <a:cubicBezTo>
                    <a:pt x="8332" y="2582529"/>
                    <a:pt x="0" y="2562414"/>
                    <a:pt x="0" y="2541439"/>
                  </a:cubicBezTo>
                  <a:lnTo>
                    <a:pt x="0" y="79085"/>
                  </a:lnTo>
                  <a:cubicBezTo>
                    <a:pt x="0" y="58110"/>
                    <a:pt x="8332" y="37995"/>
                    <a:pt x="23163" y="23163"/>
                  </a:cubicBezTo>
                  <a:cubicBezTo>
                    <a:pt x="37995" y="8332"/>
                    <a:pt x="58110" y="0"/>
                    <a:pt x="79085" y="0"/>
                  </a:cubicBezTo>
                  <a:close/>
                </a:path>
              </a:pathLst>
            </a:custGeom>
            <a:solidFill>
              <a:srgbClr val="A9C229"/>
            </a:solidFill>
          </p:spPr>
          <p:txBody>
            <a:bodyPr/>
            <a:lstStyle/>
            <a:p>
              <a:endParaRPr lang="en-US"/>
            </a:p>
          </p:txBody>
        </p:sp>
        <p:sp>
          <p:nvSpPr>
            <p:cNvPr id="4" name="TextBox 4">
              <a:extLst>
                <a:ext uri="{FF2B5EF4-FFF2-40B4-BE49-F238E27FC236}">
                  <a16:creationId xmlns:a16="http://schemas.microsoft.com/office/drawing/2014/main" id="{119437EF-C2E0-B667-20D3-9CFF9C7F7760}"/>
                </a:ext>
              </a:extLst>
            </p:cNvPr>
            <p:cNvSpPr txBox="1"/>
            <p:nvPr/>
          </p:nvSpPr>
          <p:spPr>
            <a:xfrm>
              <a:off x="0" y="-47625"/>
              <a:ext cx="1314921" cy="2668149"/>
            </a:xfrm>
            <a:prstGeom prst="rect">
              <a:avLst/>
            </a:prstGeom>
          </p:spPr>
          <p:txBody>
            <a:bodyPr lIns="50800" tIns="50800" rIns="50800" bIns="50800" rtlCol="0" anchor="ctr"/>
            <a:lstStyle/>
            <a:p>
              <a:pPr algn="ctr">
                <a:lnSpc>
                  <a:spcPts val="3639"/>
                </a:lnSpc>
              </a:pPr>
              <a:endParaRPr/>
            </a:p>
          </p:txBody>
        </p:sp>
      </p:grpSp>
      <p:sp>
        <p:nvSpPr>
          <p:cNvPr id="9" name="TextBox 8">
            <a:extLst>
              <a:ext uri="{FF2B5EF4-FFF2-40B4-BE49-F238E27FC236}">
                <a16:creationId xmlns:a16="http://schemas.microsoft.com/office/drawing/2014/main" id="{BD981181-99CA-C69A-8416-C9F7ED580A81}"/>
              </a:ext>
            </a:extLst>
          </p:cNvPr>
          <p:cNvSpPr txBox="1"/>
          <p:nvPr/>
        </p:nvSpPr>
        <p:spPr>
          <a:xfrm>
            <a:off x="9448800" y="430601"/>
            <a:ext cx="6904646" cy="962892"/>
          </a:xfrm>
          <a:prstGeom prst="rect">
            <a:avLst/>
          </a:prstGeom>
        </p:spPr>
        <p:txBody>
          <a:bodyPr wrap="square" lIns="0" tIns="0" rIns="0" bIns="0" rtlCol="0" anchor="t">
            <a:spAutoFit/>
          </a:bodyPr>
          <a:lstStyle/>
          <a:p>
            <a:pPr marL="0" lvl="0" indent="0" algn="ctr">
              <a:lnSpc>
                <a:spcPts val="8195"/>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Background</a:t>
            </a:r>
          </a:p>
        </p:txBody>
      </p:sp>
      <p:grpSp>
        <p:nvGrpSpPr>
          <p:cNvPr id="18" name="Group 32">
            <a:extLst>
              <a:ext uri="{FF2B5EF4-FFF2-40B4-BE49-F238E27FC236}">
                <a16:creationId xmlns:a16="http://schemas.microsoft.com/office/drawing/2014/main" id="{50E59D46-EE56-E3C1-D376-FD4F57A0C7AC}"/>
              </a:ext>
            </a:extLst>
          </p:cNvPr>
          <p:cNvGrpSpPr/>
          <p:nvPr/>
        </p:nvGrpSpPr>
        <p:grpSpPr>
          <a:xfrm>
            <a:off x="4227" y="9156530"/>
            <a:ext cx="18288000" cy="1124742"/>
            <a:chOff x="0" y="-192881"/>
            <a:chExt cx="24416939" cy="999771"/>
          </a:xfrm>
        </p:grpSpPr>
        <p:grpSp>
          <p:nvGrpSpPr>
            <p:cNvPr id="14" name="Group 33">
              <a:extLst>
                <a:ext uri="{FF2B5EF4-FFF2-40B4-BE49-F238E27FC236}">
                  <a16:creationId xmlns:a16="http://schemas.microsoft.com/office/drawing/2014/main" id="{113D0A49-22AE-0D5D-3EDF-91D051E60D76}"/>
                </a:ext>
              </a:extLst>
            </p:cNvPr>
            <p:cNvGrpSpPr/>
            <p:nvPr/>
          </p:nvGrpSpPr>
          <p:grpSpPr>
            <a:xfrm>
              <a:off x="0" y="-192881"/>
              <a:ext cx="24416939" cy="999771"/>
              <a:chOff x="0" y="-38100"/>
              <a:chExt cx="4823099" cy="197486"/>
            </a:xfrm>
          </p:grpSpPr>
          <p:sp>
            <p:nvSpPr>
              <p:cNvPr id="16" name="Freeform 34">
                <a:extLst>
                  <a:ext uri="{FF2B5EF4-FFF2-40B4-BE49-F238E27FC236}">
                    <a16:creationId xmlns:a16="http://schemas.microsoft.com/office/drawing/2014/main" id="{5F8B96A6-F9DC-85BF-A8E8-F92BCF7A266C}"/>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7" name="TextBox 35">
                <a:extLst>
                  <a:ext uri="{FF2B5EF4-FFF2-40B4-BE49-F238E27FC236}">
                    <a16:creationId xmlns:a16="http://schemas.microsoft.com/office/drawing/2014/main" id="{841CAE35-795E-C6B7-6AC7-8F2AF73B489B}"/>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5" name="Freeform 36">
              <a:extLst>
                <a:ext uri="{FF2B5EF4-FFF2-40B4-BE49-F238E27FC236}">
                  <a16:creationId xmlns:a16="http://schemas.microsoft.com/office/drawing/2014/main" id="{CC884DB9-5ECE-90A7-E286-B047F6A354A2}"/>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0" name="Rectangle 5">
            <a:extLst>
              <a:ext uri="{FF2B5EF4-FFF2-40B4-BE49-F238E27FC236}">
                <a16:creationId xmlns:a16="http://schemas.microsoft.com/office/drawing/2014/main" id="{BABA1116-B6E8-B087-A1B8-9A8F2198895E}"/>
              </a:ext>
            </a:extLst>
          </p:cNvPr>
          <p:cNvSpPr>
            <a:spLocks noChangeArrowheads="1"/>
          </p:cNvSpPr>
          <p:nvPr/>
        </p:nvSpPr>
        <p:spPr bwMode="auto">
          <a:xfrm>
            <a:off x="9162881" y="2119505"/>
            <a:ext cx="8915400"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latin typeface="Poppins"/>
                <a:ea typeface="+mn-lt"/>
                <a:cs typeface="+mn-lt"/>
              </a:rPr>
              <a:t>This function focuses on predicting the optimal amounts of fertilizer </a:t>
            </a:r>
            <a:r>
              <a:rPr kumimoji="0" lang="en-US" sz="2400" i="0" u="none" strike="noStrike" cap="none" normalizeH="0" baseline="0">
                <a:ln>
                  <a:noFill/>
                </a:ln>
                <a:effectLst/>
                <a:latin typeface="Poppins"/>
                <a:ea typeface="+mn-lt"/>
                <a:cs typeface="+mn-lt"/>
              </a:rPr>
              <a:t>and </a:t>
            </a:r>
            <a:r>
              <a:rPr lang="en-US" sz="2400">
                <a:latin typeface="Poppins"/>
                <a:ea typeface="+mn-lt"/>
                <a:cs typeface="+mn-lt"/>
              </a:rPr>
              <a:t>irrigation needed for plant growth using </a:t>
            </a:r>
            <a:r>
              <a:rPr kumimoji="0" lang="en-US" sz="2400" i="0" u="none" strike="noStrike" cap="none" normalizeH="0" baseline="0">
                <a:ln>
                  <a:noFill/>
                </a:ln>
                <a:effectLst/>
                <a:latin typeface="Poppins"/>
                <a:ea typeface="+mn-lt"/>
                <a:cs typeface="+mn-lt"/>
              </a:rPr>
              <a:t>machine learning.</a:t>
            </a:r>
            <a:r>
              <a:rPr lang="en-US" sz="2400">
                <a:latin typeface="Poppins"/>
                <a:ea typeface="+mn-lt"/>
                <a:cs typeface="+mn-lt"/>
              </a:rPr>
              <a:t> By analyzing factors such as </a:t>
            </a:r>
            <a:r>
              <a:rPr lang="en-US" sz="2400" b="1">
                <a:latin typeface="Poppins"/>
                <a:ea typeface="+mn-lt"/>
                <a:cs typeface="+mn-lt"/>
              </a:rPr>
              <a:t>plant age, soil nutrient levels (NPK), </a:t>
            </a:r>
            <a:r>
              <a:rPr lang="en-US" sz="2400">
                <a:latin typeface="Poppins"/>
                <a:ea typeface="+mn-lt"/>
                <a:cs typeface="+mn-lt"/>
              </a:rPr>
              <a:t>and </a:t>
            </a:r>
            <a:r>
              <a:rPr lang="en-US" sz="2400" b="1">
                <a:latin typeface="Poppins"/>
                <a:ea typeface="+mn-lt"/>
                <a:cs typeface="+mn-lt"/>
              </a:rPr>
              <a:t>fertilizer type,</a:t>
            </a:r>
            <a:r>
              <a:rPr lang="en-US" sz="2400">
                <a:latin typeface="Poppins"/>
                <a:ea typeface="+mn-lt"/>
                <a:cs typeface="+mn-lt"/>
              </a:rPr>
              <a:t> we aim to develop accurate models that help optimize resource usage. The models, including </a:t>
            </a:r>
            <a:r>
              <a:rPr lang="en-US" sz="2400" b="1" err="1">
                <a:latin typeface="Poppins"/>
                <a:ea typeface="+mn-lt"/>
                <a:cs typeface="+mn-lt"/>
              </a:rPr>
              <a:t>CatBoost</a:t>
            </a:r>
            <a:r>
              <a:rPr lang="en-US" sz="2400" b="1">
                <a:latin typeface="Poppins"/>
                <a:ea typeface="+mn-lt"/>
                <a:cs typeface="+mn-lt"/>
              </a:rPr>
              <a:t>, </a:t>
            </a:r>
            <a:r>
              <a:rPr lang="en-US" sz="2400" b="1" err="1">
                <a:latin typeface="Poppins"/>
                <a:ea typeface="+mn-lt"/>
                <a:cs typeface="+mn-lt"/>
              </a:rPr>
              <a:t>LightGBM</a:t>
            </a:r>
            <a:r>
              <a:rPr lang="en-US" sz="2400" b="1">
                <a:latin typeface="Poppins"/>
                <a:ea typeface="+mn-lt"/>
                <a:cs typeface="+mn-lt"/>
              </a:rPr>
              <a:t>, Random Forest,</a:t>
            </a:r>
            <a:r>
              <a:rPr lang="en-US" sz="2400">
                <a:latin typeface="Poppins"/>
                <a:ea typeface="+mn-lt"/>
                <a:cs typeface="+mn-lt"/>
              </a:rPr>
              <a:t> and an ensemble method (</a:t>
            </a:r>
            <a:r>
              <a:rPr lang="en-US" sz="2400" b="1">
                <a:latin typeface="Poppins"/>
                <a:ea typeface="+mn-lt"/>
                <a:cs typeface="+mn-lt"/>
              </a:rPr>
              <a:t>Voting Regressor</a:t>
            </a:r>
            <a:r>
              <a:rPr lang="en-US" sz="2400">
                <a:latin typeface="Poppins"/>
                <a:ea typeface="+mn-lt"/>
                <a:cs typeface="+mn-lt"/>
              </a:rPr>
              <a:t>), will assist farmers in making data-driven decisions. The ultimate goal is to enhance agricultural efficiency, reduce resource waste, and improve crop yield sustainability.</a:t>
            </a:r>
            <a:endParaRPr lang="en-US">
              <a:latin typeface="Poppins"/>
              <a:ea typeface="+mn-lt"/>
              <a:cs typeface="+mn-lt"/>
            </a:endParaRPr>
          </a:p>
          <a:p>
            <a:pPr eaLnBrk="0" fontAlgn="base" hangingPunct="0">
              <a:spcBef>
                <a:spcPct val="0"/>
              </a:spcBef>
              <a:spcAft>
                <a:spcPct val="0"/>
              </a:spcAft>
            </a:pPr>
            <a:endParaRPr lang="en-US" altLang="en-US" sz="2400">
              <a:latin typeface="Poppins" panose="00000500000000000000" pitchFamily="2" charset="0"/>
              <a:cs typeface="Poppins" panose="00000500000000000000" pitchFamily="2" charset="0"/>
            </a:endParaRPr>
          </a:p>
        </p:txBody>
      </p:sp>
      <p:pic>
        <p:nvPicPr>
          <p:cNvPr id="2" name="Picture 1" descr="A watering can on a tomato plant&#10;&#10;Description automatically generated">
            <a:extLst>
              <a:ext uri="{FF2B5EF4-FFF2-40B4-BE49-F238E27FC236}">
                <a16:creationId xmlns:a16="http://schemas.microsoft.com/office/drawing/2014/main" id="{B696478D-B6DA-EFDC-A357-AAB901059F89}"/>
              </a:ext>
            </a:extLst>
          </p:cNvPr>
          <p:cNvPicPr>
            <a:picLocks noChangeAspect="1"/>
          </p:cNvPicPr>
          <p:nvPr/>
        </p:nvPicPr>
        <p:blipFill>
          <a:blip r:embed="rId3"/>
          <a:stretch>
            <a:fillRect/>
          </a:stretch>
        </p:blipFill>
        <p:spPr>
          <a:xfrm>
            <a:off x="-1401" y="2355476"/>
            <a:ext cx="8063278" cy="5445369"/>
          </a:xfrm>
          <a:prstGeom prst="roundRect">
            <a:avLst/>
          </a:prstGeom>
        </p:spPr>
      </p:pic>
      <p:pic>
        <p:nvPicPr>
          <p:cNvPr id="6" name="Picture 5" descr="A group of tomatoes with green stems&#10;&#10;Description automatically generated">
            <a:extLst>
              <a:ext uri="{FF2B5EF4-FFF2-40B4-BE49-F238E27FC236}">
                <a16:creationId xmlns:a16="http://schemas.microsoft.com/office/drawing/2014/main" id="{B9B641BF-6EA9-3C2A-ED0E-FF99BCE97A2D}"/>
              </a:ext>
            </a:extLst>
          </p:cNvPr>
          <p:cNvPicPr>
            <a:picLocks noChangeAspect="1"/>
          </p:cNvPicPr>
          <p:nvPr/>
        </p:nvPicPr>
        <p:blipFill>
          <a:blip r:embed="rId4"/>
          <a:stretch>
            <a:fillRect/>
          </a:stretch>
        </p:blipFill>
        <p:spPr>
          <a:xfrm>
            <a:off x="15811257" y="945"/>
            <a:ext cx="1828801" cy="1842249"/>
          </a:xfrm>
          <a:prstGeom prst="roundRect">
            <a:avLst/>
          </a:prstGeom>
        </p:spPr>
      </p:pic>
      <p:sp>
        <p:nvSpPr>
          <p:cNvPr id="7" name="TextBox 6">
            <a:extLst>
              <a:ext uri="{FF2B5EF4-FFF2-40B4-BE49-F238E27FC236}">
                <a16:creationId xmlns:a16="http://schemas.microsoft.com/office/drawing/2014/main" id="{6B7C82C0-5553-EC19-3815-AE806621DCA0}"/>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12" name="TextBox 11">
            <a:extLst>
              <a:ext uri="{FF2B5EF4-FFF2-40B4-BE49-F238E27FC236}">
                <a16:creationId xmlns:a16="http://schemas.microsoft.com/office/drawing/2014/main" id="{1C3E7BFF-D7CF-1F17-F6C5-D9C032F034D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29</a:t>
            </a:r>
            <a:endParaRPr lang="en-US"/>
          </a:p>
          <a:p>
            <a:endParaRPr lang="en-US" sz="2400" b="1">
              <a:solidFill>
                <a:srgbClr val="1C1C3D"/>
              </a:solidFill>
              <a:ea typeface="Calibri"/>
              <a:cs typeface="Calibri"/>
            </a:endParaRPr>
          </a:p>
        </p:txBody>
      </p:sp>
      <p:sp>
        <p:nvSpPr>
          <p:cNvPr id="34" name="TextBox 17">
            <a:extLst>
              <a:ext uri="{FF2B5EF4-FFF2-40B4-BE49-F238E27FC236}">
                <a16:creationId xmlns:a16="http://schemas.microsoft.com/office/drawing/2014/main" id="{06F7174D-E038-F0F6-CCFE-094490198392}"/>
              </a:ext>
            </a:extLst>
          </p:cNvPr>
          <p:cNvSpPr txBox="1"/>
          <p:nvPr/>
        </p:nvSpPr>
        <p:spPr>
          <a:xfrm>
            <a:off x="8526890" y="7483883"/>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04</a:t>
            </a:r>
            <a:endParaRPr lang="en-US" sz="1799" b="1">
              <a:solidFill>
                <a:srgbClr val="FFFFFF"/>
              </a:solidFill>
              <a:latin typeface="Open Sans Bold"/>
              <a:ea typeface="Open Sans Bold"/>
              <a:cs typeface="Open Sans Bold"/>
              <a:sym typeface="Open Sans Bold"/>
            </a:endParaRPr>
          </a:p>
        </p:txBody>
      </p:sp>
      <p:sp>
        <p:nvSpPr>
          <p:cNvPr id="40" name="TextBox 17">
            <a:extLst>
              <a:ext uri="{FF2B5EF4-FFF2-40B4-BE49-F238E27FC236}">
                <a16:creationId xmlns:a16="http://schemas.microsoft.com/office/drawing/2014/main" id="{AC45BC7D-8C0C-4BEC-5A29-54457726A432}"/>
              </a:ext>
            </a:extLst>
          </p:cNvPr>
          <p:cNvSpPr txBox="1"/>
          <p:nvPr/>
        </p:nvSpPr>
        <p:spPr>
          <a:xfrm>
            <a:off x="8491031" y="5847824"/>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03</a:t>
            </a:r>
            <a:endParaRPr lang="en-US" sz="1799" b="1">
              <a:solidFill>
                <a:srgbClr val="FFFFFF"/>
              </a:solidFill>
              <a:latin typeface="Open Sans Bold"/>
              <a:ea typeface="Open Sans Bold"/>
              <a:cs typeface="Open Sans Bold"/>
              <a:sym typeface="Open Sans Bold"/>
            </a:endParaRPr>
          </a:p>
        </p:txBody>
      </p:sp>
      <p:sp>
        <p:nvSpPr>
          <p:cNvPr id="46" name="TextBox 17">
            <a:extLst>
              <a:ext uri="{FF2B5EF4-FFF2-40B4-BE49-F238E27FC236}">
                <a16:creationId xmlns:a16="http://schemas.microsoft.com/office/drawing/2014/main" id="{B9A7DB94-AAC5-6651-2375-2AC930158D4D}"/>
              </a:ext>
            </a:extLst>
          </p:cNvPr>
          <p:cNvSpPr txBox="1"/>
          <p:nvPr/>
        </p:nvSpPr>
        <p:spPr>
          <a:xfrm>
            <a:off x="8482067" y="4198318"/>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2</a:t>
            </a:r>
            <a:endParaRPr lang="en-US" sz="1799" b="1">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2106973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7CF95738-FE07-D911-6815-1CE1CDB915B6}"/>
              </a:ext>
            </a:extLst>
          </p:cNvPr>
          <p:cNvGrpSpPr/>
          <p:nvPr/>
        </p:nvGrpSpPr>
        <p:grpSpPr>
          <a:xfrm>
            <a:off x="11571922" y="-184392"/>
            <a:ext cx="7931763" cy="10474957"/>
            <a:chOff x="0" y="-47625"/>
            <a:chExt cx="2089024" cy="3072593"/>
          </a:xfrm>
        </p:grpSpPr>
        <p:sp>
          <p:nvSpPr>
            <p:cNvPr id="4" name="Freeform 3">
              <a:extLst>
                <a:ext uri="{FF2B5EF4-FFF2-40B4-BE49-F238E27FC236}">
                  <a16:creationId xmlns:a16="http://schemas.microsoft.com/office/drawing/2014/main" id="{7D17D7BB-9076-6672-88AC-A3CE3F1862C7}"/>
                </a:ext>
              </a:extLst>
            </p:cNvPr>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5" name="TextBox 4">
              <a:extLst>
                <a:ext uri="{FF2B5EF4-FFF2-40B4-BE49-F238E27FC236}">
                  <a16:creationId xmlns:a16="http://schemas.microsoft.com/office/drawing/2014/main" id="{8BAE0A6E-E9E7-3AA1-45F8-FEA12F42A8A3}"/>
                </a:ext>
              </a:extLst>
            </p:cNvPr>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sp>
        <p:nvSpPr>
          <p:cNvPr id="8" name="TextBox 9">
            <a:extLst>
              <a:ext uri="{FF2B5EF4-FFF2-40B4-BE49-F238E27FC236}">
                <a16:creationId xmlns:a16="http://schemas.microsoft.com/office/drawing/2014/main" id="{C048BE92-BA3E-0B7B-EC31-2F453D3058CD}"/>
              </a:ext>
            </a:extLst>
          </p:cNvPr>
          <p:cNvSpPr txBox="1"/>
          <p:nvPr/>
        </p:nvSpPr>
        <p:spPr>
          <a:xfrm>
            <a:off x="5971502" y="661701"/>
            <a:ext cx="8457140" cy="872034"/>
          </a:xfrm>
          <a:prstGeom prst="rect">
            <a:avLst/>
          </a:prstGeom>
        </p:spPr>
        <p:txBody>
          <a:bodyPr wrap="square" lIns="0" tIns="0" rIns="0" bIns="0" rtlCol="0" anchor="t">
            <a:spAutoFit/>
          </a:bodyPr>
          <a:lstStyle/>
          <a:p>
            <a:pPr marL="0" lvl="0" indent="0" algn="l">
              <a:lnSpc>
                <a:spcPts val="6833"/>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Research Question?</a:t>
            </a:r>
          </a:p>
        </p:txBody>
      </p:sp>
      <p:grpSp>
        <p:nvGrpSpPr>
          <p:cNvPr id="26" name="Group 32">
            <a:extLst>
              <a:ext uri="{FF2B5EF4-FFF2-40B4-BE49-F238E27FC236}">
                <a16:creationId xmlns:a16="http://schemas.microsoft.com/office/drawing/2014/main" id="{AEEC5621-6EB8-15B2-8286-C4C38CE6E231}"/>
              </a:ext>
            </a:extLst>
          </p:cNvPr>
          <p:cNvGrpSpPr/>
          <p:nvPr/>
        </p:nvGrpSpPr>
        <p:grpSpPr>
          <a:xfrm>
            <a:off x="2" y="9162259"/>
            <a:ext cx="18288000" cy="1124742"/>
            <a:chOff x="0" y="-192881"/>
            <a:chExt cx="24416939" cy="999771"/>
          </a:xfrm>
        </p:grpSpPr>
        <p:grpSp>
          <p:nvGrpSpPr>
            <p:cNvPr id="22" name="Group 33">
              <a:extLst>
                <a:ext uri="{FF2B5EF4-FFF2-40B4-BE49-F238E27FC236}">
                  <a16:creationId xmlns:a16="http://schemas.microsoft.com/office/drawing/2014/main" id="{B8880047-710A-93C1-FC4A-8073A1454870}"/>
                </a:ext>
              </a:extLst>
            </p:cNvPr>
            <p:cNvGrpSpPr/>
            <p:nvPr/>
          </p:nvGrpSpPr>
          <p:grpSpPr>
            <a:xfrm>
              <a:off x="0" y="-192881"/>
              <a:ext cx="24416939" cy="999771"/>
              <a:chOff x="0" y="-38100"/>
              <a:chExt cx="4823099" cy="197486"/>
            </a:xfrm>
          </p:grpSpPr>
          <p:sp>
            <p:nvSpPr>
              <p:cNvPr id="25" name="TextBox 35">
                <a:extLst>
                  <a:ext uri="{FF2B5EF4-FFF2-40B4-BE49-F238E27FC236}">
                    <a16:creationId xmlns:a16="http://schemas.microsoft.com/office/drawing/2014/main" id="{AA3DAEB6-65D2-0A19-6FE8-7503B0ED9F4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sp>
            <p:nvSpPr>
              <p:cNvPr id="24" name="Freeform 34">
                <a:extLst>
                  <a:ext uri="{FF2B5EF4-FFF2-40B4-BE49-F238E27FC236}">
                    <a16:creationId xmlns:a16="http://schemas.microsoft.com/office/drawing/2014/main" id="{8AC15C3A-A752-9324-19CD-6B310935270C}"/>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grpSp>
        <p:sp>
          <p:nvSpPr>
            <p:cNvPr id="23" name="Freeform 36">
              <a:extLst>
                <a:ext uri="{FF2B5EF4-FFF2-40B4-BE49-F238E27FC236}">
                  <a16:creationId xmlns:a16="http://schemas.microsoft.com/office/drawing/2014/main" id="{70D4873A-05FC-10F4-B6E1-3015E0EDC416}"/>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grpSp>
        <p:nvGrpSpPr>
          <p:cNvPr id="30" name="Group 13">
            <a:extLst>
              <a:ext uri="{FF2B5EF4-FFF2-40B4-BE49-F238E27FC236}">
                <a16:creationId xmlns:a16="http://schemas.microsoft.com/office/drawing/2014/main" id="{AE7D668C-FB26-CB3C-BE15-173E077E1571}"/>
              </a:ext>
            </a:extLst>
          </p:cNvPr>
          <p:cNvGrpSpPr/>
          <p:nvPr/>
        </p:nvGrpSpPr>
        <p:grpSpPr>
          <a:xfrm>
            <a:off x="596435" y="2427232"/>
            <a:ext cx="677751" cy="717463"/>
            <a:chOff x="0" y="-47625"/>
            <a:chExt cx="812800" cy="860425"/>
          </a:xfrm>
        </p:grpSpPr>
        <p:sp>
          <p:nvSpPr>
            <p:cNvPr id="28" name="Freeform 14">
              <a:extLst>
                <a:ext uri="{FF2B5EF4-FFF2-40B4-BE49-F238E27FC236}">
                  <a16:creationId xmlns:a16="http://schemas.microsoft.com/office/drawing/2014/main" id="{6E891538-19A0-7B9E-E859-5ACC15CAEC5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9" name="TextBox 15">
              <a:extLst>
                <a:ext uri="{FF2B5EF4-FFF2-40B4-BE49-F238E27FC236}">
                  <a16:creationId xmlns:a16="http://schemas.microsoft.com/office/drawing/2014/main" id="{5ECC1CF4-EF9A-12E4-16A1-7032932142B4}"/>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17">
            <a:extLst>
              <a:ext uri="{FF2B5EF4-FFF2-40B4-BE49-F238E27FC236}">
                <a16:creationId xmlns:a16="http://schemas.microsoft.com/office/drawing/2014/main" id="{1BF85CD0-6C3C-D4E7-E981-32F3AF4C4661}"/>
              </a:ext>
            </a:extLst>
          </p:cNvPr>
          <p:cNvSpPr txBox="1"/>
          <p:nvPr/>
        </p:nvSpPr>
        <p:spPr>
          <a:xfrm>
            <a:off x="687255" y="264294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6" name="Group 19">
            <a:extLst>
              <a:ext uri="{FF2B5EF4-FFF2-40B4-BE49-F238E27FC236}">
                <a16:creationId xmlns:a16="http://schemas.microsoft.com/office/drawing/2014/main" id="{1236D9DB-2EA3-ABA2-733D-A12B0F9189DB}"/>
              </a:ext>
            </a:extLst>
          </p:cNvPr>
          <p:cNvGrpSpPr/>
          <p:nvPr/>
        </p:nvGrpSpPr>
        <p:grpSpPr>
          <a:xfrm>
            <a:off x="596435" y="4779476"/>
            <a:ext cx="677751" cy="717463"/>
            <a:chOff x="0" y="-47625"/>
            <a:chExt cx="812800" cy="860425"/>
          </a:xfrm>
        </p:grpSpPr>
        <p:sp>
          <p:nvSpPr>
            <p:cNvPr id="34" name="Freeform 20">
              <a:extLst>
                <a:ext uri="{FF2B5EF4-FFF2-40B4-BE49-F238E27FC236}">
                  <a16:creationId xmlns:a16="http://schemas.microsoft.com/office/drawing/2014/main" id="{EC59A795-3564-79C7-2A8E-054A356CBF4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5" name="TextBox 21">
              <a:extLst>
                <a:ext uri="{FF2B5EF4-FFF2-40B4-BE49-F238E27FC236}">
                  <a16:creationId xmlns:a16="http://schemas.microsoft.com/office/drawing/2014/main" id="{E80F7FFE-B731-DD9B-3D46-2720EA288191}"/>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8" name="TextBox 23">
            <a:extLst>
              <a:ext uri="{FF2B5EF4-FFF2-40B4-BE49-F238E27FC236}">
                <a16:creationId xmlns:a16="http://schemas.microsoft.com/office/drawing/2014/main" id="{A250BD6F-23E5-B339-8918-AE58153FA21A}"/>
              </a:ext>
            </a:extLst>
          </p:cNvPr>
          <p:cNvSpPr txBox="1"/>
          <p:nvPr/>
        </p:nvSpPr>
        <p:spPr>
          <a:xfrm>
            <a:off x="687255" y="499518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42" name="Group 25">
            <a:extLst>
              <a:ext uri="{FF2B5EF4-FFF2-40B4-BE49-F238E27FC236}">
                <a16:creationId xmlns:a16="http://schemas.microsoft.com/office/drawing/2014/main" id="{F85997BB-666B-4EC6-8295-B945572FE209}"/>
              </a:ext>
            </a:extLst>
          </p:cNvPr>
          <p:cNvGrpSpPr/>
          <p:nvPr/>
        </p:nvGrpSpPr>
        <p:grpSpPr>
          <a:xfrm>
            <a:off x="596435" y="6939054"/>
            <a:ext cx="677751" cy="717463"/>
            <a:chOff x="0" y="-47625"/>
            <a:chExt cx="812800" cy="860425"/>
          </a:xfrm>
        </p:grpSpPr>
        <p:sp>
          <p:nvSpPr>
            <p:cNvPr id="40" name="Freeform 26">
              <a:extLst>
                <a:ext uri="{FF2B5EF4-FFF2-40B4-BE49-F238E27FC236}">
                  <a16:creationId xmlns:a16="http://schemas.microsoft.com/office/drawing/2014/main" id="{5D43ED49-4E9E-EAD9-497A-C5DA0E54ED2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41" name="TextBox 27">
              <a:extLst>
                <a:ext uri="{FF2B5EF4-FFF2-40B4-BE49-F238E27FC236}">
                  <a16:creationId xmlns:a16="http://schemas.microsoft.com/office/drawing/2014/main" id="{E824F190-A528-6100-4765-CF17590D38B5}"/>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4" name="TextBox 29">
            <a:extLst>
              <a:ext uri="{FF2B5EF4-FFF2-40B4-BE49-F238E27FC236}">
                <a16:creationId xmlns:a16="http://schemas.microsoft.com/office/drawing/2014/main" id="{72999CD4-8F9D-D731-2064-4E54A687E2DF}"/>
              </a:ext>
            </a:extLst>
          </p:cNvPr>
          <p:cNvSpPr txBox="1"/>
          <p:nvPr/>
        </p:nvSpPr>
        <p:spPr>
          <a:xfrm>
            <a:off x="646842" y="719872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46" name="Rectangle 5">
            <a:extLst>
              <a:ext uri="{FF2B5EF4-FFF2-40B4-BE49-F238E27FC236}">
                <a16:creationId xmlns:a16="http://schemas.microsoft.com/office/drawing/2014/main" id="{C9692A5E-3827-9395-0FD6-EC5B3082AE5F}"/>
              </a:ext>
            </a:extLst>
          </p:cNvPr>
          <p:cNvSpPr>
            <a:spLocks noChangeArrowheads="1"/>
          </p:cNvSpPr>
          <p:nvPr/>
        </p:nvSpPr>
        <p:spPr bwMode="auto">
          <a:xfrm>
            <a:off x="1488857" y="2242630"/>
            <a:ext cx="10212534" cy="114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How do different NPK values, plant age, and fertilizer types influence the optimal amount of fertilizer needed for plant growth?</a:t>
            </a:r>
            <a:endParaRPr lang="en-US">
              <a:ea typeface="+mn-lt"/>
              <a:cs typeface="+mn-lt"/>
            </a:endParaRPr>
          </a:p>
        </p:txBody>
      </p:sp>
      <p:sp>
        <p:nvSpPr>
          <p:cNvPr id="48" name="Rectangle 5">
            <a:extLst>
              <a:ext uri="{FF2B5EF4-FFF2-40B4-BE49-F238E27FC236}">
                <a16:creationId xmlns:a16="http://schemas.microsoft.com/office/drawing/2014/main" id="{BDA78E84-F099-8C83-855E-811E3DAB170A}"/>
              </a:ext>
            </a:extLst>
          </p:cNvPr>
          <p:cNvSpPr>
            <a:spLocks noChangeArrowheads="1"/>
          </p:cNvSpPr>
          <p:nvPr/>
        </p:nvSpPr>
        <p:spPr bwMode="auto">
          <a:xfrm>
            <a:off x="1506652" y="4571476"/>
            <a:ext cx="9781568" cy="11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How do soil moisture levels and plant age affect the amount of water needed for plant growth?</a:t>
            </a:r>
            <a:endParaRPr lang="en-US">
              <a:ea typeface="+mn-lt"/>
              <a:cs typeface="+mn-lt"/>
            </a:endParaRPr>
          </a:p>
        </p:txBody>
      </p:sp>
      <p:sp>
        <p:nvSpPr>
          <p:cNvPr id="50" name="Rectangle 5">
            <a:extLst>
              <a:ext uri="{FF2B5EF4-FFF2-40B4-BE49-F238E27FC236}">
                <a16:creationId xmlns:a16="http://schemas.microsoft.com/office/drawing/2014/main" id="{75A7635F-C973-5844-0B3A-2B2CA4F5AE6B}"/>
              </a:ext>
            </a:extLst>
          </p:cNvPr>
          <p:cNvSpPr>
            <a:spLocks noChangeArrowheads="1"/>
          </p:cNvSpPr>
          <p:nvPr/>
        </p:nvSpPr>
        <p:spPr bwMode="auto">
          <a:xfrm>
            <a:off x="1496572" y="6774194"/>
            <a:ext cx="10062633" cy="114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a:ea typeface="+mn-lt"/>
                <a:cs typeface="+mn-lt"/>
              </a:rPr>
              <a:t>Can using a Voting Regressor improve the accuracy of predicting fertilizer and water amounts compared to individual models like CatBoost and LGM?</a:t>
            </a:r>
            <a:endParaRPr lang="en-US">
              <a:ea typeface="+mn-lt"/>
              <a:cs typeface="+mn-lt"/>
            </a:endParaRPr>
          </a:p>
        </p:txBody>
      </p:sp>
      <p:pic>
        <p:nvPicPr>
          <p:cNvPr id="51" name="Picture 50" descr="A group of tomatoes with green stems&#10;&#10;Description automatically generated">
            <a:extLst>
              <a:ext uri="{FF2B5EF4-FFF2-40B4-BE49-F238E27FC236}">
                <a16:creationId xmlns:a16="http://schemas.microsoft.com/office/drawing/2014/main" id="{FA6B040A-06D7-2638-8E25-2226698364C3}"/>
              </a:ext>
            </a:extLst>
          </p:cNvPr>
          <p:cNvPicPr>
            <a:picLocks noChangeAspect="1"/>
          </p:cNvPicPr>
          <p:nvPr/>
        </p:nvPicPr>
        <p:blipFill>
          <a:blip r:embed="rId3"/>
          <a:stretch>
            <a:fillRect/>
          </a:stretch>
        </p:blipFill>
        <p:spPr>
          <a:xfrm>
            <a:off x="606344" y="51914"/>
            <a:ext cx="2271347" cy="2198078"/>
          </a:xfrm>
          <a:prstGeom prst="roundRect">
            <a:avLst/>
          </a:prstGeom>
        </p:spPr>
      </p:pic>
      <p:pic>
        <p:nvPicPr>
          <p:cNvPr id="52" name="Picture 51" descr="A close up of tomatoes on a plant&#10;&#10;Description automatically generated">
            <a:extLst>
              <a:ext uri="{FF2B5EF4-FFF2-40B4-BE49-F238E27FC236}">
                <a16:creationId xmlns:a16="http://schemas.microsoft.com/office/drawing/2014/main" id="{4822A5D0-6B11-7E37-FFAD-8A08033B251E}"/>
              </a:ext>
            </a:extLst>
          </p:cNvPr>
          <p:cNvPicPr>
            <a:picLocks noChangeAspect="1"/>
          </p:cNvPicPr>
          <p:nvPr/>
        </p:nvPicPr>
        <p:blipFill>
          <a:blip r:embed="rId4"/>
          <a:stretch>
            <a:fillRect/>
          </a:stretch>
        </p:blipFill>
        <p:spPr>
          <a:xfrm>
            <a:off x="15664113" y="147085"/>
            <a:ext cx="3717306" cy="5593890"/>
          </a:xfrm>
          <a:prstGeom prst="roundRect">
            <a:avLst/>
          </a:prstGeom>
        </p:spPr>
      </p:pic>
      <p:pic>
        <p:nvPicPr>
          <p:cNvPr id="53" name="Picture 52" descr="A person sitting in a crate of tomatoes&#10;&#10;Description automatically generated">
            <a:extLst>
              <a:ext uri="{FF2B5EF4-FFF2-40B4-BE49-F238E27FC236}">
                <a16:creationId xmlns:a16="http://schemas.microsoft.com/office/drawing/2014/main" id="{AC59FF97-398D-7287-B233-13FE0C92AC5E}"/>
              </a:ext>
            </a:extLst>
          </p:cNvPr>
          <p:cNvPicPr>
            <a:picLocks noChangeAspect="1"/>
          </p:cNvPicPr>
          <p:nvPr/>
        </p:nvPicPr>
        <p:blipFill>
          <a:blip r:embed="rId5"/>
          <a:stretch>
            <a:fillRect/>
          </a:stretch>
        </p:blipFill>
        <p:spPr>
          <a:xfrm>
            <a:off x="11688464" y="6250697"/>
            <a:ext cx="4368085" cy="3071076"/>
          </a:xfrm>
          <a:prstGeom prst="roundRect">
            <a:avLst/>
          </a:prstGeom>
        </p:spPr>
      </p:pic>
      <p:pic>
        <p:nvPicPr>
          <p:cNvPr id="54" name="Picture 53" descr="A group of tomatoes with green stems&#10;&#10;Description automatically generated">
            <a:extLst>
              <a:ext uri="{FF2B5EF4-FFF2-40B4-BE49-F238E27FC236}">
                <a16:creationId xmlns:a16="http://schemas.microsoft.com/office/drawing/2014/main" id="{FEC2293E-19C1-9E5B-9899-8E945A469233}"/>
              </a:ext>
            </a:extLst>
          </p:cNvPr>
          <p:cNvPicPr>
            <a:picLocks noChangeAspect="1"/>
          </p:cNvPicPr>
          <p:nvPr/>
        </p:nvPicPr>
        <p:blipFill>
          <a:blip r:embed="rId3"/>
          <a:stretch>
            <a:fillRect/>
          </a:stretch>
        </p:blipFill>
        <p:spPr>
          <a:xfrm>
            <a:off x="13324231" y="3142844"/>
            <a:ext cx="1096150" cy="1151670"/>
          </a:xfrm>
          <a:prstGeom prst="roundRect">
            <a:avLst/>
          </a:prstGeom>
        </p:spPr>
      </p:pic>
      <p:sp>
        <p:nvSpPr>
          <p:cNvPr id="9" name="TextBox 8">
            <a:extLst>
              <a:ext uri="{FF2B5EF4-FFF2-40B4-BE49-F238E27FC236}">
                <a16:creationId xmlns:a16="http://schemas.microsoft.com/office/drawing/2014/main" id="{99B16D2E-D5B4-87E5-DFF7-9B475A956CB4}"/>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10" name="TextBox 9">
            <a:extLst>
              <a:ext uri="{FF2B5EF4-FFF2-40B4-BE49-F238E27FC236}">
                <a16:creationId xmlns:a16="http://schemas.microsoft.com/office/drawing/2014/main" id="{EB0F4D8F-A726-5599-9AC6-1281E80344A0}"/>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30</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174961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B3BAABFB-F913-73B2-82FC-FF0B7EA795B0}"/>
              </a:ext>
            </a:extLst>
          </p:cNvPr>
          <p:cNvSpPr txBox="1"/>
          <p:nvPr/>
        </p:nvSpPr>
        <p:spPr>
          <a:xfrm>
            <a:off x="2922069" y="1531033"/>
            <a:ext cx="10784031" cy="944307"/>
          </a:xfrm>
          <a:prstGeom prst="rect">
            <a:avLst/>
          </a:prstGeom>
          <a:solidFill>
            <a:schemeClr val="bg1"/>
          </a:solidFill>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Objectives</a:t>
            </a:r>
          </a:p>
        </p:txBody>
      </p:sp>
      <p:grpSp>
        <p:nvGrpSpPr>
          <p:cNvPr id="13" name="Group 32">
            <a:extLst>
              <a:ext uri="{FF2B5EF4-FFF2-40B4-BE49-F238E27FC236}">
                <a16:creationId xmlns:a16="http://schemas.microsoft.com/office/drawing/2014/main" id="{BD3E48CA-4EAA-815A-B3D1-581282C24D51}"/>
              </a:ext>
            </a:extLst>
          </p:cNvPr>
          <p:cNvGrpSpPr/>
          <p:nvPr/>
        </p:nvGrpSpPr>
        <p:grpSpPr>
          <a:xfrm>
            <a:off x="0" y="9155805"/>
            <a:ext cx="18288000" cy="1124742"/>
            <a:chOff x="0" y="-192881"/>
            <a:chExt cx="24416939" cy="999771"/>
          </a:xfrm>
        </p:grpSpPr>
        <p:grpSp>
          <p:nvGrpSpPr>
            <p:cNvPr id="9" name="Group 33">
              <a:extLst>
                <a:ext uri="{FF2B5EF4-FFF2-40B4-BE49-F238E27FC236}">
                  <a16:creationId xmlns:a16="http://schemas.microsoft.com/office/drawing/2014/main" id="{AB8032C8-6099-7E50-7B83-6952E784E2B5}"/>
                </a:ext>
              </a:extLst>
            </p:cNvPr>
            <p:cNvGrpSpPr/>
            <p:nvPr/>
          </p:nvGrpSpPr>
          <p:grpSpPr>
            <a:xfrm>
              <a:off x="0" y="-192881"/>
              <a:ext cx="24416939" cy="999771"/>
              <a:chOff x="0" y="-38100"/>
              <a:chExt cx="4823099" cy="197486"/>
            </a:xfrm>
          </p:grpSpPr>
          <p:sp>
            <p:nvSpPr>
              <p:cNvPr id="11" name="Freeform 34">
                <a:extLst>
                  <a:ext uri="{FF2B5EF4-FFF2-40B4-BE49-F238E27FC236}">
                    <a16:creationId xmlns:a16="http://schemas.microsoft.com/office/drawing/2014/main" id="{B5EC3CC0-5F38-54AD-469F-AD8BB601AFAA}"/>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2" name="TextBox 35">
                <a:extLst>
                  <a:ext uri="{FF2B5EF4-FFF2-40B4-BE49-F238E27FC236}">
                    <a16:creationId xmlns:a16="http://schemas.microsoft.com/office/drawing/2014/main" id="{7EE6DC32-287A-16D0-D00F-C2EC3E3EDF0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0" name="Freeform 36">
              <a:extLst>
                <a:ext uri="{FF2B5EF4-FFF2-40B4-BE49-F238E27FC236}">
                  <a16:creationId xmlns:a16="http://schemas.microsoft.com/office/drawing/2014/main" id="{32C073DD-6B94-AD36-44C8-F446E476E62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15" name="Rectangle 14">
            <a:extLst>
              <a:ext uri="{FF2B5EF4-FFF2-40B4-BE49-F238E27FC236}">
                <a16:creationId xmlns:a16="http://schemas.microsoft.com/office/drawing/2014/main" id="{DA3D5648-6077-AC26-C7DB-C0E7BD16CF8D}"/>
              </a:ext>
            </a:extLst>
          </p:cNvPr>
          <p:cNvSpPr/>
          <p:nvPr/>
        </p:nvSpPr>
        <p:spPr>
          <a:xfrm>
            <a:off x="2698637" y="2884413"/>
            <a:ext cx="1120140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5">
            <a:extLst>
              <a:ext uri="{FF2B5EF4-FFF2-40B4-BE49-F238E27FC236}">
                <a16:creationId xmlns:a16="http://schemas.microsoft.com/office/drawing/2014/main" id="{74EC59CC-6EA2-2866-C7C3-86800E9C793A}"/>
              </a:ext>
            </a:extLst>
          </p:cNvPr>
          <p:cNvSpPr txBox="1"/>
          <p:nvPr/>
        </p:nvSpPr>
        <p:spPr>
          <a:xfrm>
            <a:off x="3121301" y="3366034"/>
            <a:ext cx="10359332" cy="1723549"/>
          </a:xfrm>
          <a:prstGeom prst="rect">
            <a:avLst/>
          </a:prstGeom>
        </p:spPr>
        <p:txBody>
          <a:bodyPr wrap="square" lIns="0" tIns="0" rIns="0" bIns="0" rtlCol="0" anchor="t">
            <a:spAutoFit/>
          </a:bodyPr>
          <a:lstStyle/>
          <a:p>
            <a:pPr algn="ctr"/>
            <a:r>
              <a:rPr lang="en-US" sz="2800">
                <a:latin typeface="Montserrat Classic"/>
                <a:ea typeface="+mn-lt"/>
                <a:cs typeface="+mn-lt"/>
              </a:rPr>
              <a:t>The objective is to develop machine learning models that predict optimal fertilizer and irrigation amounts based on plant age, NPK values, and fertilizer type, and evaluate the impact of ensemble learning techniques.</a:t>
            </a:r>
            <a:endParaRPr lang="en-US">
              <a:latin typeface="Montserrat Classic"/>
              <a:ea typeface="+mn-lt"/>
              <a:cs typeface="+mn-lt"/>
            </a:endParaRPr>
          </a:p>
        </p:txBody>
      </p:sp>
      <p:grpSp>
        <p:nvGrpSpPr>
          <p:cNvPr id="23" name="Group 5">
            <a:extLst>
              <a:ext uri="{FF2B5EF4-FFF2-40B4-BE49-F238E27FC236}">
                <a16:creationId xmlns:a16="http://schemas.microsoft.com/office/drawing/2014/main" id="{043495F8-9439-C0D1-A5FE-F0E225C018C7}"/>
              </a:ext>
            </a:extLst>
          </p:cNvPr>
          <p:cNvGrpSpPr/>
          <p:nvPr/>
        </p:nvGrpSpPr>
        <p:grpSpPr>
          <a:xfrm>
            <a:off x="15450182" y="7835453"/>
            <a:ext cx="4593419" cy="4523268"/>
            <a:chOff x="0" y="0"/>
            <a:chExt cx="812800" cy="812800"/>
          </a:xfrm>
          <a:noFill/>
        </p:grpSpPr>
        <p:sp>
          <p:nvSpPr>
            <p:cNvPr id="21" name="Freeform 6">
              <a:extLst>
                <a:ext uri="{FF2B5EF4-FFF2-40B4-BE49-F238E27FC236}">
                  <a16:creationId xmlns:a16="http://schemas.microsoft.com/office/drawing/2014/main" id="{8C9BCD24-7142-669B-F7BB-43649E6E7E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22" name="TextBox 7">
              <a:extLst>
                <a:ext uri="{FF2B5EF4-FFF2-40B4-BE49-F238E27FC236}">
                  <a16:creationId xmlns:a16="http://schemas.microsoft.com/office/drawing/2014/main" id="{44598AC3-DE80-5152-E894-C7F153D8E49B}"/>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33" name="Group 5">
            <a:extLst>
              <a:ext uri="{FF2B5EF4-FFF2-40B4-BE49-F238E27FC236}">
                <a16:creationId xmlns:a16="http://schemas.microsoft.com/office/drawing/2014/main" id="{D11E203C-C147-2C60-9C2A-444FFEDFBE9D}"/>
              </a:ext>
            </a:extLst>
          </p:cNvPr>
          <p:cNvGrpSpPr/>
          <p:nvPr/>
        </p:nvGrpSpPr>
        <p:grpSpPr>
          <a:xfrm>
            <a:off x="-1676401" y="-1638300"/>
            <a:ext cx="4593419" cy="4523268"/>
            <a:chOff x="0" y="0"/>
            <a:chExt cx="812800" cy="812800"/>
          </a:xfrm>
          <a:noFill/>
        </p:grpSpPr>
        <p:sp>
          <p:nvSpPr>
            <p:cNvPr id="31" name="Freeform 6">
              <a:extLst>
                <a:ext uri="{FF2B5EF4-FFF2-40B4-BE49-F238E27FC236}">
                  <a16:creationId xmlns:a16="http://schemas.microsoft.com/office/drawing/2014/main" id="{7AA7996B-AF04-00D5-BCCF-994E06BD4D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2" name="TextBox 7">
              <a:extLst>
                <a:ext uri="{FF2B5EF4-FFF2-40B4-BE49-F238E27FC236}">
                  <a16:creationId xmlns:a16="http://schemas.microsoft.com/office/drawing/2014/main" id="{F747A944-4DB2-CB25-548F-F7FCAA71F828}"/>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35" name="Freeform 9">
            <a:extLst>
              <a:ext uri="{FF2B5EF4-FFF2-40B4-BE49-F238E27FC236}">
                <a16:creationId xmlns:a16="http://schemas.microsoft.com/office/drawing/2014/main" id="{C2E8C6EA-95BE-2A6E-8016-D9A3E8E6CD82}"/>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pic>
        <p:nvPicPr>
          <p:cNvPr id="38" name="Picture 37" descr="Sprinklers spraying water on plants&#10;&#10;Description automatically generated">
            <a:extLst>
              <a:ext uri="{FF2B5EF4-FFF2-40B4-BE49-F238E27FC236}">
                <a16:creationId xmlns:a16="http://schemas.microsoft.com/office/drawing/2014/main" id="{7E0F6C2D-E395-E494-79D6-A4E01494EA15}"/>
              </a:ext>
            </a:extLst>
          </p:cNvPr>
          <p:cNvPicPr>
            <a:picLocks noChangeAspect="1"/>
          </p:cNvPicPr>
          <p:nvPr/>
        </p:nvPicPr>
        <p:blipFill>
          <a:blip r:embed="rId3"/>
          <a:stretch>
            <a:fillRect/>
          </a:stretch>
        </p:blipFill>
        <p:spPr>
          <a:xfrm>
            <a:off x="9477592" y="6684404"/>
            <a:ext cx="3429000" cy="2280634"/>
          </a:xfrm>
          <a:prstGeom prst="roundRect">
            <a:avLst/>
          </a:prstGeom>
        </p:spPr>
      </p:pic>
      <p:pic>
        <p:nvPicPr>
          <p:cNvPr id="39" name="Picture 38" descr="A group of tomatoes on a vine&#10;&#10;Description automatically generated">
            <a:extLst>
              <a:ext uri="{FF2B5EF4-FFF2-40B4-BE49-F238E27FC236}">
                <a16:creationId xmlns:a16="http://schemas.microsoft.com/office/drawing/2014/main" id="{0DC7A5A8-5440-F85F-58BD-6B5713D16171}"/>
              </a:ext>
            </a:extLst>
          </p:cNvPr>
          <p:cNvPicPr>
            <a:picLocks noChangeAspect="1"/>
          </p:cNvPicPr>
          <p:nvPr/>
        </p:nvPicPr>
        <p:blipFill>
          <a:blip r:embed="rId4"/>
          <a:stretch>
            <a:fillRect/>
          </a:stretch>
        </p:blipFill>
        <p:spPr>
          <a:xfrm>
            <a:off x="14394504" y="4947902"/>
            <a:ext cx="3434635" cy="2086378"/>
          </a:xfrm>
          <a:prstGeom prst="roundRect">
            <a:avLst/>
          </a:prstGeom>
        </p:spPr>
      </p:pic>
      <p:pic>
        <p:nvPicPr>
          <p:cNvPr id="40" name="Picture 39" descr="A person in a greenhouse with tomatoes&#10;&#10;Description automatically generated">
            <a:extLst>
              <a:ext uri="{FF2B5EF4-FFF2-40B4-BE49-F238E27FC236}">
                <a16:creationId xmlns:a16="http://schemas.microsoft.com/office/drawing/2014/main" id="{6B1CEED6-D250-D819-717B-EE61DC59C7F3}"/>
              </a:ext>
            </a:extLst>
          </p:cNvPr>
          <p:cNvPicPr>
            <a:picLocks noChangeAspect="1"/>
          </p:cNvPicPr>
          <p:nvPr/>
        </p:nvPicPr>
        <p:blipFill>
          <a:blip r:embed="rId5"/>
          <a:stretch>
            <a:fillRect/>
          </a:stretch>
        </p:blipFill>
        <p:spPr>
          <a:xfrm>
            <a:off x="14120426" y="1236372"/>
            <a:ext cx="3976353" cy="2213557"/>
          </a:xfrm>
          <a:prstGeom prst="roundRect">
            <a:avLst/>
          </a:prstGeom>
        </p:spPr>
      </p:pic>
      <p:sp>
        <p:nvSpPr>
          <p:cNvPr id="4" name="TextBox 3">
            <a:extLst>
              <a:ext uri="{FF2B5EF4-FFF2-40B4-BE49-F238E27FC236}">
                <a16:creationId xmlns:a16="http://schemas.microsoft.com/office/drawing/2014/main" id="{57D1ADB7-9505-CC87-FD0A-D454CF9C327B}"/>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7" name="TextBox 6">
            <a:extLst>
              <a:ext uri="{FF2B5EF4-FFF2-40B4-BE49-F238E27FC236}">
                <a16:creationId xmlns:a16="http://schemas.microsoft.com/office/drawing/2014/main" id="{8F97667C-E25B-FD73-6E69-9FDDEF8B2143}"/>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31</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875081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5">
            <a:extLst>
              <a:ext uri="{FF2B5EF4-FFF2-40B4-BE49-F238E27FC236}">
                <a16:creationId xmlns:a16="http://schemas.microsoft.com/office/drawing/2014/main" id="{3B29EB66-DDB5-8436-ABF0-E4C34852130A}"/>
              </a:ext>
            </a:extLst>
          </p:cNvPr>
          <p:cNvSpPr txBox="1"/>
          <p:nvPr/>
        </p:nvSpPr>
        <p:spPr>
          <a:xfrm>
            <a:off x="2166162" y="911546"/>
            <a:ext cx="5377637" cy="667042"/>
          </a:xfrm>
          <a:prstGeom prst="rect">
            <a:avLst/>
          </a:prstGeom>
        </p:spPr>
        <p:txBody>
          <a:bodyPr wrap="square" lIns="0" tIns="0" rIns="0" bIns="0" rtlCol="0" anchor="t">
            <a:spAutoFit/>
          </a:bodyPr>
          <a:lstStyle/>
          <a:p>
            <a:pPr algn="l">
              <a:lnSpc>
                <a:spcPts val="5632"/>
              </a:lnSpc>
            </a:pPr>
            <a:r>
              <a:rPr lang="en-US" sz="4400" b="1">
                <a:solidFill>
                  <a:srgbClr val="30211C"/>
                </a:solidFill>
                <a:latin typeface="Poppins Bold"/>
                <a:ea typeface="Poppins Bold"/>
                <a:cs typeface="Poppins Bold"/>
                <a:sym typeface="Poppins Bold"/>
              </a:rPr>
              <a:t>Sub Objectives</a:t>
            </a:r>
          </a:p>
        </p:txBody>
      </p:sp>
      <p:sp>
        <p:nvSpPr>
          <p:cNvPr id="11" name="Freeform 16">
            <a:extLst>
              <a:ext uri="{FF2B5EF4-FFF2-40B4-BE49-F238E27FC236}">
                <a16:creationId xmlns:a16="http://schemas.microsoft.com/office/drawing/2014/main" id="{CA91D1FC-A52E-8BD7-1982-F917B8C02BA2}"/>
              </a:ext>
            </a:extLst>
          </p:cNvPr>
          <p:cNvSpPr/>
          <p:nvPr/>
        </p:nvSpPr>
        <p:spPr>
          <a:xfrm rot="17390262">
            <a:off x="1070806" y="896564"/>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2"/>
            <a:stretch>
              <a:fillRect/>
            </a:stretch>
          </a:blipFill>
        </p:spPr>
        <p:txBody>
          <a:bodyPr/>
          <a:lstStyle/>
          <a:p>
            <a:endParaRPr lang="en-US"/>
          </a:p>
        </p:txBody>
      </p:sp>
      <p:grpSp>
        <p:nvGrpSpPr>
          <p:cNvPr id="15" name="Group 17">
            <a:extLst>
              <a:ext uri="{FF2B5EF4-FFF2-40B4-BE49-F238E27FC236}">
                <a16:creationId xmlns:a16="http://schemas.microsoft.com/office/drawing/2014/main" id="{309FC4CB-DC79-AAED-E30B-03CA5B8F34B3}"/>
              </a:ext>
            </a:extLst>
          </p:cNvPr>
          <p:cNvGrpSpPr/>
          <p:nvPr/>
        </p:nvGrpSpPr>
        <p:grpSpPr>
          <a:xfrm>
            <a:off x="972781" y="2527128"/>
            <a:ext cx="677751" cy="717463"/>
            <a:chOff x="0" y="-47625"/>
            <a:chExt cx="812800" cy="860425"/>
          </a:xfrm>
        </p:grpSpPr>
        <p:sp>
          <p:nvSpPr>
            <p:cNvPr id="13" name="Freeform 18">
              <a:extLst>
                <a:ext uri="{FF2B5EF4-FFF2-40B4-BE49-F238E27FC236}">
                  <a16:creationId xmlns:a16="http://schemas.microsoft.com/office/drawing/2014/main" id="{8909EF22-8C4B-DCBD-159A-EF9B0FE2D83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4" name="TextBox 19">
              <a:extLst>
                <a:ext uri="{FF2B5EF4-FFF2-40B4-BE49-F238E27FC236}">
                  <a16:creationId xmlns:a16="http://schemas.microsoft.com/office/drawing/2014/main" id="{987AD1EA-E85C-1E41-04AA-5DD1A0D01C99}"/>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7" name="TextBox 21">
            <a:extLst>
              <a:ext uri="{FF2B5EF4-FFF2-40B4-BE49-F238E27FC236}">
                <a16:creationId xmlns:a16="http://schemas.microsoft.com/office/drawing/2014/main" id="{C190F2F1-4ED1-6CAB-2C18-15E7CF4ECA8E}"/>
              </a:ext>
            </a:extLst>
          </p:cNvPr>
          <p:cNvSpPr txBox="1"/>
          <p:nvPr/>
        </p:nvSpPr>
        <p:spPr>
          <a:xfrm>
            <a:off x="1063601" y="274283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21" name="Group 23">
            <a:extLst>
              <a:ext uri="{FF2B5EF4-FFF2-40B4-BE49-F238E27FC236}">
                <a16:creationId xmlns:a16="http://schemas.microsoft.com/office/drawing/2014/main" id="{A86DE3AE-9398-1306-C2F4-AF924D01BAEE}"/>
              </a:ext>
            </a:extLst>
          </p:cNvPr>
          <p:cNvGrpSpPr/>
          <p:nvPr/>
        </p:nvGrpSpPr>
        <p:grpSpPr>
          <a:xfrm>
            <a:off x="964820" y="4650659"/>
            <a:ext cx="677751" cy="717463"/>
            <a:chOff x="0" y="-47625"/>
            <a:chExt cx="812800" cy="860425"/>
          </a:xfrm>
        </p:grpSpPr>
        <p:sp>
          <p:nvSpPr>
            <p:cNvPr id="19" name="Freeform 24">
              <a:extLst>
                <a:ext uri="{FF2B5EF4-FFF2-40B4-BE49-F238E27FC236}">
                  <a16:creationId xmlns:a16="http://schemas.microsoft.com/office/drawing/2014/main" id="{7E874EA0-A46C-2CDD-1EE4-849CCADAB17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0" name="TextBox 25">
              <a:extLst>
                <a:ext uri="{FF2B5EF4-FFF2-40B4-BE49-F238E27FC236}">
                  <a16:creationId xmlns:a16="http://schemas.microsoft.com/office/drawing/2014/main" id="{2752DD74-B82A-1974-386F-0A5CD723B988}"/>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3" name="TextBox 27">
            <a:extLst>
              <a:ext uri="{FF2B5EF4-FFF2-40B4-BE49-F238E27FC236}">
                <a16:creationId xmlns:a16="http://schemas.microsoft.com/office/drawing/2014/main" id="{A214F67F-352E-490F-E329-124B2CBF783F}"/>
              </a:ext>
            </a:extLst>
          </p:cNvPr>
          <p:cNvSpPr txBox="1"/>
          <p:nvPr/>
        </p:nvSpPr>
        <p:spPr>
          <a:xfrm>
            <a:off x="1055640" y="486636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7" name="Group 29">
            <a:extLst>
              <a:ext uri="{FF2B5EF4-FFF2-40B4-BE49-F238E27FC236}">
                <a16:creationId xmlns:a16="http://schemas.microsoft.com/office/drawing/2014/main" id="{A408DF79-BD5F-95C0-4607-08A0603F6812}"/>
              </a:ext>
            </a:extLst>
          </p:cNvPr>
          <p:cNvGrpSpPr/>
          <p:nvPr/>
        </p:nvGrpSpPr>
        <p:grpSpPr>
          <a:xfrm>
            <a:off x="955281" y="6642006"/>
            <a:ext cx="677751" cy="717463"/>
            <a:chOff x="0" y="-47625"/>
            <a:chExt cx="812800" cy="860425"/>
          </a:xfrm>
        </p:grpSpPr>
        <p:sp>
          <p:nvSpPr>
            <p:cNvPr id="25" name="Freeform 30">
              <a:extLst>
                <a:ext uri="{FF2B5EF4-FFF2-40B4-BE49-F238E27FC236}">
                  <a16:creationId xmlns:a16="http://schemas.microsoft.com/office/drawing/2014/main" id="{1FE97E1B-7785-BE9E-C188-CBE262B6C43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6" name="TextBox 31">
              <a:extLst>
                <a:ext uri="{FF2B5EF4-FFF2-40B4-BE49-F238E27FC236}">
                  <a16:creationId xmlns:a16="http://schemas.microsoft.com/office/drawing/2014/main" id="{BDE98698-6075-9315-8937-4EB8DB98CE31}"/>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9" name="TextBox 32">
            <a:extLst>
              <a:ext uri="{FF2B5EF4-FFF2-40B4-BE49-F238E27FC236}">
                <a16:creationId xmlns:a16="http://schemas.microsoft.com/office/drawing/2014/main" id="{A06048D6-5B1A-E493-36D0-527532D0CC68}"/>
              </a:ext>
            </a:extLst>
          </p:cNvPr>
          <p:cNvSpPr txBox="1"/>
          <p:nvPr/>
        </p:nvSpPr>
        <p:spPr>
          <a:xfrm>
            <a:off x="2171138" y="7672216"/>
            <a:ext cx="7879812" cy="449226"/>
          </a:xfrm>
          <a:prstGeom prst="rect">
            <a:avLst/>
          </a:prstGeom>
        </p:spPr>
        <p:txBody>
          <a:bodyPr wrap="square" lIns="0" tIns="0" rIns="0" bIns="0" rtlCol="0" anchor="t">
            <a:spAutoFit/>
          </a:bodyPr>
          <a:lstStyle/>
          <a:p>
            <a:pPr>
              <a:lnSpc>
                <a:spcPts val="1680"/>
              </a:lnSpc>
              <a:spcBef>
                <a:spcPct val="0"/>
              </a:spcBef>
            </a:pPr>
            <a:r>
              <a:rPr lang="en-US" sz="2000">
                <a:solidFill>
                  <a:srgbClr val="000000"/>
                </a:solidFill>
                <a:latin typeface="Calibri"/>
                <a:ea typeface="+mn-lt"/>
                <a:cs typeface="+mn-lt"/>
              </a:rPr>
              <a:t>Create a user-friendly interface for real-time monitoring of soil </a:t>
            </a:r>
            <a:endParaRPr lang="en-US" sz="2000">
              <a:solidFill>
                <a:srgbClr val="000000"/>
              </a:solidFill>
              <a:latin typeface="Calibri"/>
              <a:ea typeface="+mn-lt"/>
              <a:cs typeface="Calibri"/>
            </a:endParaRPr>
          </a:p>
          <a:p>
            <a:pPr>
              <a:lnSpc>
                <a:spcPts val="1680"/>
              </a:lnSpc>
              <a:spcBef>
                <a:spcPct val="0"/>
              </a:spcBef>
            </a:pPr>
            <a:r>
              <a:rPr lang="en-US" sz="2000">
                <a:solidFill>
                  <a:srgbClr val="000000"/>
                </a:solidFill>
                <a:latin typeface="Calibri"/>
                <a:ea typeface="+mn-lt"/>
                <a:cs typeface="+mn-lt"/>
              </a:rPr>
              <a:t>conditions, including moisture and nutrient levels.</a:t>
            </a:r>
            <a:endParaRPr lang="en-US">
              <a:latin typeface="Calibri"/>
              <a:cs typeface="Montserrat Classic"/>
            </a:endParaRPr>
          </a:p>
        </p:txBody>
      </p:sp>
      <p:sp>
        <p:nvSpPr>
          <p:cNvPr id="31" name="TextBox 33">
            <a:extLst>
              <a:ext uri="{FF2B5EF4-FFF2-40B4-BE49-F238E27FC236}">
                <a16:creationId xmlns:a16="http://schemas.microsoft.com/office/drawing/2014/main" id="{DB6B17AE-3DC5-E95D-1E0D-3A10B8395BFF}"/>
              </a:ext>
            </a:extLst>
          </p:cNvPr>
          <p:cNvSpPr txBox="1"/>
          <p:nvPr/>
        </p:nvSpPr>
        <p:spPr>
          <a:xfrm>
            <a:off x="1046101" y="6857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3" name="TextBox 39">
            <a:extLst>
              <a:ext uri="{FF2B5EF4-FFF2-40B4-BE49-F238E27FC236}">
                <a16:creationId xmlns:a16="http://schemas.microsoft.com/office/drawing/2014/main" id="{E2C2274E-5BE9-82B4-C695-977AFCFB415A}"/>
              </a:ext>
            </a:extLst>
          </p:cNvPr>
          <p:cNvSpPr txBox="1"/>
          <p:nvPr/>
        </p:nvSpPr>
        <p:spPr>
          <a:xfrm>
            <a:off x="1016793" y="875139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39" name="Group 32">
            <a:extLst>
              <a:ext uri="{FF2B5EF4-FFF2-40B4-BE49-F238E27FC236}">
                <a16:creationId xmlns:a16="http://schemas.microsoft.com/office/drawing/2014/main" id="{F7C5F4F7-9828-3AF5-76CE-14428C07F021}"/>
              </a:ext>
            </a:extLst>
          </p:cNvPr>
          <p:cNvGrpSpPr/>
          <p:nvPr/>
        </p:nvGrpSpPr>
        <p:grpSpPr>
          <a:xfrm>
            <a:off x="0" y="9148597"/>
            <a:ext cx="18288000" cy="1124742"/>
            <a:chOff x="0" y="-192881"/>
            <a:chExt cx="24416939" cy="999771"/>
          </a:xfrm>
        </p:grpSpPr>
        <p:grpSp>
          <p:nvGrpSpPr>
            <p:cNvPr id="35" name="Group 33">
              <a:extLst>
                <a:ext uri="{FF2B5EF4-FFF2-40B4-BE49-F238E27FC236}">
                  <a16:creationId xmlns:a16="http://schemas.microsoft.com/office/drawing/2014/main" id="{768FBF42-86E1-576A-59EA-F8D5A6F04693}"/>
                </a:ext>
              </a:extLst>
            </p:cNvPr>
            <p:cNvGrpSpPr/>
            <p:nvPr/>
          </p:nvGrpSpPr>
          <p:grpSpPr>
            <a:xfrm>
              <a:off x="0" y="-192881"/>
              <a:ext cx="24416939" cy="999771"/>
              <a:chOff x="0" y="-38100"/>
              <a:chExt cx="4823099" cy="197486"/>
            </a:xfrm>
          </p:grpSpPr>
          <p:sp>
            <p:nvSpPr>
              <p:cNvPr id="37" name="Freeform 34">
                <a:extLst>
                  <a:ext uri="{FF2B5EF4-FFF2-40B4-BE49-F238E27FC236}">
                    <a16:creationId xmlns:a16="http://schemas.microsoft.com/office/drawing/2014/main" id="{254213BD-6576-AF0C-3B6E-7576FFFB00C0}"/>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38" name="TextBox 35">
                <a:extLst>
                  <a:ext uri="{FF2B5EF4-FFF2-40B4-BE49-F238E27FC236}">
                    <a16:creationId xmlns:a16="http://schemas.microsoft.com/office/drawing/2014/main" id="{C136680B-53BB-DFED-E520-FE171C2F523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36" name="Freeform 36">
              <a:extLst>
                <a:ext uri="{FF2B5EF4-FFF2-40B4-BE49-F238E27FC236}">
                  <a16:creationId xmlns:a16="http://schemas.microsoft.com/office/drawing/2014/main" id="{7AD54864-DD7E-9BCF-DDDD-1E6BC03838C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41" name="TextBox 32">
            <a:extLst>
              <a:ext uri="{FF2B5EF4-FFF2-40B4-BE49-F238E27FC236}">
                <a16:creationId xmlns:a16="http://schemas.microsoft.com/office/drawing/2014/main" id="{34A58F40-4562-57C1-ED7B-43CAFF89A9B5}"/>
              </a:ext>
            </a:extLst>
          </p:cNvPr>
          <p:cNvSpPr txBox="1"/>
          <p:nvPr/>
        </p:nvSpPr>
        <p:spPr>
          <a:xfrm>
            <a:off x="2171607" y="5591628"/>
            <a:ext cx="7906706" cy="231217"/>
          </a:xfrm>
          <a:prstGeom prst="rect">
            <a:avLst/>
          </a:prstGeom>
        </p:spPr>
        <p:txBody>
          <a:bodyPr wrap="square" lIns="0" tIns="0" rIns="0" bIns="0" rtlCol="0" anchor="t">
            <a:spAutoFit/>
          </a:bodyPr>
          <a:lstStyle/>
          <a:p>
            <a:pPr>
              <a:lnSpc>
                <a:spcPts val="1680"/>
              </a:lnSpc>
              <a:spcBef>
                <a:spcPct val="0"/>
              </a:spcBef>
            </a:pPr>
            <a:r>
              <a:rPr lang="en-US" sz="2000">
                <a:ea typeface="+mn-lt"/>
                <a:cs typeface="+mn-lt"/>
              </a:rPr>
              <a:t>Use real-time soil data to adjust fertilization rates dynamically.</a:t>
            </a:r>
            <a:endParaRPr lang="en-US" sz="2000">
              <a:ea typeface="Calibri"/>
              <a:cs typeface="Calibri"/>
            </a:endParaRPr>
          </a:p>
        </p:txBody>
      </p:sp>
      <p:sp>
        <p:nvSpPr>
          <p:cNvPr id="43" name="TextBox 32">
            <a:extLst>
              <a:ext uri="{FF2B5EF4-FFF2-40B4-BE49-F238E27FC236}">
                <a16:creationId xmlns:a16="http://schemas.microsoft.com/office/drawing/2014/main" id="{E0552B29-1345-61A9-D058-FB4B415069EB}"/>
              </a:ext>
            </a:extLst>
          </p:cNvPr>
          <p:cNvSpPr txBox="1"/>
          <p:nvPr/>
        </p:nvSpPr>
        <p:spPr>
          <a:xfrm>
            <a:off x="2171607" y="3342375"/>
            <a:ext cx="7906706" cy="1154547"/>
          </a:xfrm>
          <a:prstGeom prst="rect">
            <a:avLst/>
          </a:prstGeom>
        </p:spPr>
        <p:txBody>
          <a:bodyPr wrap="square" lIns="0" tIns="0" rIns="0" bIns="0" rtlCol="0" anchor="t">
            <a:spAutoFit/>
          </a:bodyPr>
          <a:lstStyle/>
          <a:p>
            <a:r>
              <a:rPr lang="en-US" sz="2000">
                <a:ea typeface="+mn-lt"/>
                <a:cs typeface="+mn-lt"/>
              </a:rPr>
              <a:t>Evaluate the effectiveness of the model in reducing fertilizer and water usage while maintaining optimal crop growth.</a:t>
            </a:r>
          </a:p>
          <a:p>
            <a:pPr marL="285750" indent="-285750">
              <a:buFont typeface="Arial"/>
              <a:buChar char="•"/>
            </a:pPr>
            <a:endParaRPr lang="en-US" sz="2000">
              <a:latin typeface="Montserrat Classic"/>
              <a:ea typeface="Calibri"/>
              <a:cs typeface="Calibri"/>
            </a:endParaRPr>
          </a:p>
          <a:p>
            <a:pPr algn="l">
              <a:lnSpc>
                <a:spcPts val="1680"/>
              </a:lnSpc>
              <a:spcBef>
                <a:spcPct val="0"/>
              </a:spcBef>
            </a:pPr>
            <a:endParaRPr lang="en-US" sz="2000">
              <a:solidFill>
                <a:srgbClr val="000000"/>
              </a:solidFill>
              <a:latin typeface="Montserrat Classic"/>
              <a:ea typeface="Calibri"/>
              <a:cs typeface="Calibri"/>
            </a:endParaRPr>
          </a:p>
        </p:txBody>
      </p:sp>
      <p:pic>
        <p:nvPicPr>
          <p:cNvPr id="2" name="Picture 1" descr="A person in a greenhouse with tomatoes&#10;&#10;Description automatically generated">
            <a:extLst>
              <a:ext uri="{FF2B5EF4-FFF2-40B4-BE49-F238E27FC236}">
                <a16:creationId xmlns:a16="http://schemas.microsoft.com/office/drawing/2014/main" id="{8E701AC3-3F90-D09E-53DE-1CDE7C3419AF}"/>
              </a:ext>
            </a:extLst>
          </p:cNvPr>
          <p:cNvPicPr>
            <a:picLocks noChangeAspect="1"/>
          </p:cNvPicPr>
          <p:nvPr/>
        </p:nvPicPr>
        <p:blipFill>
          <a:blip r:embed="rId4"/>
          <a:stretch>
            <a:fillRect/>
          </a:stretch>
        </p:blipFill>
        <p:spPr>
          <a:xfrm>
            <a:off x="10053922" y="145713"/>
            <a:ext cx="8097592" cy="5191795"/>
          </a:xfrm>
          <a:prstGeom prst="roundRect">
            <a:avLst/>
          </a:prstGeom>
        </p:spPr>
      </p:pic>
      <p:pic>
        <p:nvPicPr>
          <p:cNvPr id="8" name="Picture 7" descr="A person picking tomatoes in a greenhouse&#10;&#10;Description automatically generated">
            <a:extLst>
              <a:ext uri="{FF2B5EF4-FFF2-40B4-BE49-F238E27FC236}">
                <a16:creationId xmlns:a16="http://schemas.microsoft.com/office/drawing/2014/main" id="{80E49F9B-2383-7AE4-878F-010572F737E2}"/>
              </a:ext>
            </a:extLst>
          </p:cNvPr>
          <p:cNvPicPr>
            <a:picLocks noChangeAspect="1"/>
          </p:cNvPicPr>
          <p:nvPr/>
        </p:nvPicPr>
        <p:blipFill>
          <a:blip r:embed="rId5"/>
          <a:stretch>
            <a:fillRect/>
          </a:stretch>
        </p:blipFill>
        <p:spPr>
          <a:xfrm>
            <a:off x="14474803" y="5590089"/>
            <a:ext cx="3557789" cy="3541691"/>
          </a:xfrm>
          <a:prstGeom prst="flowChartConnector">
            <a:avLst/>
          </a:prstGeom>
        </p:spPr>
      </p:pic>
      <p:sp>
        <p:nvSpPr>
          <p:cNvPr id="4" name="TextBox 3">
            <a:extLst>
              <a:ext uri="{FF2B5EF4-FFF2-40B4-BE49-F238E27FC236}">
                <a16:creationId xmlns:a16="http://schemas.microsoft.com/office/drawing/2014/main" id="{52FB3529-D50B-5D80-44A1-378D3FE5F3AC}"/>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3" name="TextBox 2">
            <a:extLst>
              <a:ext uri="{FF2B5EF4-FFF2-40B4-BE49-F238E27FC236}">
                <a16:creationId xmlns:a16="http://schemas.microsoft.com/office/drawing/2014/main" id="{505DFB1B-4979-A275-C69E-EC78BBF95CC5}"/>
              </a:ext>
            </a:extLst>
          </p:cNvPr>
          <p:cNvSpPr txBox="1"/>
          <p:nvPr/>
        </p:nvSpPr>
        <p:spPr>
          <a:xfrm>
            <a:off x="1949824" y="2736477"/>
            <a:ext cx="41820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Resource Usage Optimization</a:t>
            </a:r>
            <a:endParaRPr lang="en-US" b="1">
              <a:ea typeface="Calibri"/>
              <a:cs typeface="Calibri"/>
            </a:endParaRPr>
          </a:p>
        </p:txBody>
      </p:sp>
      <p:sp>
        <p:nvSpPr>
          <p:cNvPr id="5" name="TextBox 4">
            <a:extLst>
              <a:ext uri="{FF2B5EF4-FFF2-40B4-BE49-F238E27FC236}">
                <a16:creationId xmlns:a16="http://schemas.microsoft.com/office/drawing/2014/main" id="{7316BD58-9933-6AAD-DF99-FFCC0587CA84}"/>
              </a:ext>
            </a:extLst>
          </p:cNvPr>
          <p:cNvSpPr txBox="1"/>
          <p:nvPr/>
        </p:nvSpPr>
        <p:spPr>
          <a:xfrm>
            <a:off x="1949824" y="4861111"/>
            <a:ext cx="35634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Real-time data</a:t>
            </a:r>
            <a:endParaRPr lang="en-US"/>
          </a:p>
        </p:txBody>
      </p:sp>
      <p:sp>
        <p:nvSpPr>
          <p:cNvPr id="6" name="TextBox 5">
            <a:extLst>
              <a:ext uri="{FF2B5EF4-FFF2-40B4-BE49-F238E27FC236}">
                <a16:creationId xmlns:a16="http://schemas.microsoft.com/office/drawing/2014/main" id="{82125787-06E1-2763-345B-F7B4DCB69CB6}"/>
              </a:ext>
            </a:extLst>
          </p:cNvPr>
          <p:cNvSpPr txBox="1"/>
          <p:nvPr/>
        </p:nvSpPr>
        <p:spPr>
          <a:xfrm>
            <a:off x="1949824" y="6851276"/>
            <a:ext cx="51636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Decision Support System Development</a:t>
            </a:r>
            <a:endParaRPr lang="en-US" b="1">
              <a:ea typeface="Calibri"/>
              <a:cs typeface="Calibri"/>
            </a:endParaRPr>
          </a:p>
        </p:txBody>
      </p:sp>
      <p:sp>
        <p:nvSpPr>
          <p:cNvPr id="16" name="TextBox 15">
            <a:extLst>
              <a:ext uri="{FF2B5EF4-FFF2-40B4-BE49-F238E27FC236}">
                <a16:creationId xmlns:a16="http://schemas.microsoft.com/office/drawing/2014/main" id="{D50F4D66-C235-E530-4DD8-823097E74B04}"/>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32</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2048325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id="{29274437-F673-0734-BB34-9BDE3BA5B298}"/>
              </a:ext>
            </a:extLst>
          </p:cNvPr>
          <p:cNvGrpSpPr/>
          <p:nvPr/>
        </p:nvGrpSpPr>
        <p:grpSpPr>
          <a:xfrm>
            <a:off x="-1676401" y="-1638300"/>
            <a:ext cx="4593419" cy="4523268"/>
            <a:chOff x="0" y="0"/>
            <a:chExt cx="812800" cy="812800"/>
          </a:xfrm>
          <a:noFill/>
        </p:grpSpPr>
        <p:sp>
          <p:nvSpPr>
            <p:cNvPr id="8" name="Freeform 6">
              <a:extLst>
                <a:ext uri="{FF2B5EF4-FFF2-40B4-BE49-F238E27FC236}">
                  <a16:creationId xmlns:a16="http://schemas.microsoft.com/office/drawing/2014/main" id="{0A8D8722-7402-FF3B-D8F0-2223A6FCDF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9" name="TextBox 7">
              <a:extLst>
                <a:ext uri="{FF2B5EF4-FFF2-40B4-BE49-F238E27FC236}">
                  <a16:creationId xmlns:a16="http://schemas.microsoft.com/office/drawing/2014/main" id="{EB99AA7C-487A-A737-5ABB-C28AF859663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14" name="Freeform 9">
            <a:extLst>
              <a:ext uri="{FF2B5EF4-FFF2-40B4-BE49-F238E27FC236}">
                <a16:creationId xmlns:a16="http://schemas.microsoft.com/office/drawing/2014/main" id="{29FB525C-EDE9-F863-EF57-34F5777EFC31}"/>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2" name="TextBox 1">
            <a:extLst>
              <a:ext uri="{FF2B5EF4-FFF2-40B4-BE49-F238E27FC236}">
                <a16:creationId xmlns:a16="http://schemas.microsoft.com/office/drawing/2014/main" id="{F12A9A76-DAF4-A3FD-B8E6-E0922347F863}"/>
              </a:ext>
            </a:extLst>
          </p:cNvPr>
          <p:cNvSpPr txBox="1"/>
          <p:nvPr/>
        </p:nvSpPr>
        <p:spPr>
          <a:xfrm>
            <a:off x="2066192" y="632009"/>
            <a:ext cx="5913086" cy="94364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a:bodyPr>
          <a:lstStyle/>
          <a:p>
            <a:pPr>
              <a:lnSpc>
                <a:spcPct val="90000"/>
              </a:lnSpc>
              <a:spcBef>
                <a:spcPct val="0"/>
              </a:spcBef>
              <a:spcAft>
                <a:spcPts val="600"/>
              </a:spcAft>
            </a:pPr>
            <a:r>
              <a:rPr lang="en-US" sz="6000" b="1" spc="-5">
                <a:latin typeface="+mj-lt"/>
                <a:ea typeface="+mj-ea"/>
                <a:cs typeface="+mj-cs"/>
              </a:rPr>
              <a:t>Dataset</a:t>
            </a:r>
            <a:r>
              <a:rPr lang="en-US" sz="6000" b="1" spc="-25">
                <a:latin typeface="+mj-lt"/>
                <a:ea typeface="+mj-ea"/>
                <a:cs typeface="+mj-cs"/>
              </a:rPr>
              <a:t> </a:t>
            </a:r>
            <a:r>
              <a:rPr lang="en-US" sz="6000" b="1" spc="-5">
                <a:latin typeface="+mj-lt"/>
                <a:ea typeface="+mj-ea"/>
                <a:cs typeface="+mj-cs"/>
              </a:rPr>
              <a:t>Collection</a:t>
            </a:r>
            <a:r>
              <a:rPr lang="en-US" sz="6000" b="1" spc="-25">
                <a:latin typeface="+mj-lt"/>
                <a:ea typeface="+mj-ea"/>
                <a:cs typeface="+mj-cs"/>
              </a:rPr>
              <a:t> </a:t>
            </a:r>
            <a:endParaRPr lang="en-US" sz="6000" b="1" spc="-5">
              <a:latin typeface="+mj-lt"/>
              <a:ea typeface="Calibri"/>
              <a:cs typeface="Calibri"/>
            </a:endParaRPr>
          </a:p>
        </p:txBody>
      </p:sp>
      <p:cxnSp>
        <p:nvCxnSpPr>
          <p:cNvPr id="13" name="Straight Connector 12">
            <a:extLst>
              <a:ext uri="{FF2B5EF4-FFF2-40B4-BE49-F238E27FC236}">
                <a16:creationId xmlns:a16="http://schemas.microsoft.com/office/drawing/2014/main" id="{A987D6CB-F2DA-0CA1-E66E-A2D01C70D7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71234" y="7772832"/>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4515C1A-115C-7C54-8A1D-D067A6687762}"/>
              </a:ext>
            </a:extLst>
          </p:cNvPr>
          <p:cNvGrpSpPr/>
          <p:nvPr/>
        </p:nvGrpSpPr>
        <p:grpSpPr>
          <a:xfrm>
            <a:off x="2" y="9162259"/>
            <a:ext cx="18288000" cy="1124742"/>
            <a:chOff x="0" y="-192881"/>
            <a:chExt cx="24416939" cy="999771"/>
          </a:xfrm>
        </p:grpSpPr>
        <p:grpSp>
          <p:nvGrpSpPr>
            <p:cNvPr id="16" name="Group 15">
              <a:extLst>
                <a:ext uri="{FF2B5EF4-FFF2-40B4-BE49-F238E27FC236}">
                  <a16:creationId xmlns:a16="http://schemas.microsoft.com/office/drawing/2014/main" id="{7E6B0FC2-F115-CBD7-0126-C7B59D0C55B0}"/>
                </a:ext>
              </a:extLst>
            </p:cNvPr>
            <p:cNvGrpSpPr/>
            <p:nvPr/>
          </p:nvGrpSpPr>
          <p:grpSpPr>
            <a:xfrm>
              <a:off x="0" y="-192881"/>
              <a:ext cx="24416939" cy="999771"/>
              <a:chOff x="0" y="-38100"/>
              <a:chExt cx="4823099" cy="197486"/>
            </a:xfrm>
          </p:grpSpPr>
          <p:sp>
            <p:nvSpPr>
              <p:cNvPr id="18" name="Freeform 34">
                <a:extLst>
                  <a:ext uri="{FF2B5EF4-FFF2-40B4-BE49-F238E27FC236}">
                    <a16:creationId xmlns:a16="http://schemas.microsoft.com/office/drawing/2014/main" id="{C55B1E90-E214-4522-7D5B-013971C1382F}"/>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A4B7954E-5A5F-9109-625C-9AB04FB817D7}"/>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3FFC2C9-F99B-A5A8-8156-52FE3B5D10B0}"/>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2" name="TextBox 21">
            <a:extLst>
              <a:ext uri="{FF2B5EF4-FFF2-40B4-BE49-F238E27FC236}">
                <a16:creationId xmlns:a16="http://schemas.microsoft.com/office/drawing/2014/main" id="{CBE46A9F-CF4C-062D-48E2-EE102E96FD36}"/>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24" name="TextBox 23">
            <a:extLst>
              <a:ext uri="{FF2B5EF4-FFF2-40B4-BE49-F238E27FC236}">
                <a16:creationId xmlns:a16="http://schemas.microsoft.com/office/drawing/2014/main" id="{DEB195A4-2C11-3AD9-6610-5E2D49FD5AEA}"/>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34</a:t>
            </a:r>
            <a:endParaRPr lang="en-US"/>
          </a:p>
          <a:p>
            <a:endParaRPr lang="en-US" sz="2400" b="1">
              <a:solidFill>
                <a:srgbClr val="1C1C3D"/>
              </a:solidFill>
              <a:ea typeface="Calibri"/>
              <a:cs typeface="Calibri"/>
            </a:endParaRPr>
          </a:p>
        </p:txBody>
      </p:sp>
      <p:pic>
        <p:nvPicPr>
          <p:cNvPr id="25" name="Picture 24" descr="A screen shot of a computer&#10;&#10;Description automatically generated">
            <a:extLst>
              <a:ext uri="{FF2B5EF4-FFF2-40B4-BE49-F238E27FC236}">
                <a16:creationId xmlns:a16="http://schemas.microsoft.com/office/drawing/2014/main" id="{A887E985-2640-4901-B665-4F89E017FCBF}"/>
              </a:ext>
            </a:extLst>
          </p:cNvPr>
          <p:cNvPicPr>
            <a:picLocks noChangeAspect="1"/>
          </p:cNvPicPr>
          <p:nvPr/>
        </p:nvPicPr>
        <p:blipFill>
          <a:blip r:embed="rId3"/>
          <a:stretch>
            <a:fillRect/>
          </a:stretch>
        </p:blipFill>
        <p:spPr>
          <a:xfrm>
            <a:off x="502687" y="2058086"/>
            <a:ext cx="4449337" cy="6172200"/>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1A8AABDC-490E-4B3C-7120-524281FD6B48}"/>
              </a:ext>
            </a:extLst>
          </p:cNvPr>
          <p:cNvPicPr>
            <a:picLocks noChangeAspect="1"/>
          </p:cNvPicPr>
          <p:nvPr/>
        </p:nvPicPr>
        <p:blipFill>
          <a:blip r:embed="rId4"/>
          <a:stretch>
            <a:fillRect/>
          </a:stretch>
        </p:blipFill>
        <p:spPr>
          <a:xfrm>
            <a:off x="13238558" y="197048"/>
            <a:ext cx="4793216" cy="6172200"/>
          </a:xfrm>
          <a:prstGeom prst="rect">
            <a:avLst/>
          </a:prstGeom>
        </p:spPr>
      </p:pic>
      <p:pic>
        <p:nvPicPr>
          <p:cNvPr id="27" name="Picture 26">
            <a:extLst>
              <a:ext uri="{FF2B5EF4-FFF2-40B4-BE49-F238E27FC236}">
                <a16:creationId xmlns:a16="http://schemas.microsoft.com/office/drawing/2014/main" id="{50700FE4-A388-9F38-F280-49699021AF2E}"/>
              </a:ext>
            </a:extLst>
          </p:cNvPr>
          <p:cNvPicPr>
            <a:picLocks noChangeAspect="1"/>
          </p:cNvPicPr>
          <p:nvPr/>
        </p:nvPicPr>
        <p:blipFill>
          <a:blip r:embed="rId5"/>
          <a:stretch>
            <a:fillRect/>
          </a:stretch>
        </p:blipFill>
        <p:spPr>
          <a:xfrm>
            <a:off x="8329519" y="1413318"/>
            <a:ext cx="3139586" cy="645501"/>
          </a:xfrm>
          <a:prstGeom prst="rect">
            <a:avLst/>
          </a:prstGeom>
        </p:spPr>
      </p:pic>
      <p:pic>
        <p:nvPicPr>
          <p:cNvPr id="28" name="Picture 27" descr="A screenshot of a data&#10;&#10;Description automatically generated">
            <a:extLst>
              <a:ext uri="{FF2B5EF4-FFF2-40B4-BE49-F238E27FC236}">
                <a16:creationId xmlns:a16="http://schemas.microsoft.com/office/drawing/2014/main" id="{7A59E747-6601-C705-B55A-05E5B4ACE14F}"/>
              </a:ext>
            </a:extLst>
          </p:cNvPr>
          <p:cNvPicPr>
            <a:picLocks noChangeAspect="1"/>
          </p:cNvPicPr>
          <p:nvPr/>
        </p:nvPicPr>
        <p:blipFill>
          <a:blip r:embed="rId6"/>
          <a:stretch>
            <a:fillRect/>
          </a:stretch>
        </p:blipFill>
        <p:spPr>
          <a:xfrm>
            <a:off x="5413405" y="2981278"/>
            <a:ext cx="7602244" cy="6172200"/>
          </a:xfrm>
          <a:prstGeom prst="rect">
            <a:avLst/>
          </a:prstGeom>
        </p:spPr>
      </p:pic>
      <p:sp>
        <p:nvSpPr>
          <p:cNvPr id="30" name="Freeform 6">
            <a:extLst>
              <a:ext uri="{FF2B5EF4-FFF2-40B4-BE49-F238E27FC236}">
                <a16:creationId xmlns:a16="http://schemas.microsoft.com/office/drawing/2014/main" id="{3E2E84F1-3A55-FC3B-D860-DED5746B264F}"/>
              </a:ext>
            </a:extLst>
          </p:cNvPr>
          <p:cNvSpPr/>
          <p:nvPr/>
        </p:nvSpPr>
        <p:spPr>
          <a:xfrm>
            <a:off x="15450182" y="7835453"/>
            <a:ext cx="4593419" cy="45232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952500" cap="sq">
            <a:solidFill>
              <a:schemeClr val="accent3"/>
            </a:solidFill>
            <a:prstDash val="solid"/>
            <a:miter/>
          </a:ln>
        </p:spPr>
        <p:txBody>
          <a:bodyPr/>
          <a:lstStyle/>
          <a:p>
            <a:endParaRPr lang="en-US"/>
          </a:p>
        </p:txBody>
      </p:sp>
      <p:sp>
        <p:nvSpPr>
          <p:cNvPr id="32" name="TextBox 7">
            <a:extLst>
              <a:ext uri="{FF2B5EF4-FFF2-40B4-BE49-F238E27FC236}">
                <a16:creationId xmlns:a16="http://schemas.microsoft.com/office/drawing/2014/main" id="{EC4F7641-6561-969D-FA41-7DD53A52C4C8}"/>
              </a:ext>
            </a:extLst>
          </p:cNvPr>
          <p:cNvSpPr txBox="1"/>
          <p:nvPr/>
        </p:nvSpPr>
        <p:spPr>
          <a:xfrm>
            <a:off x="15880815" y="8047481"/>
            <a:ext cx="3732153" cy="3887183"/>
          </a:xfrm>
          <a:prstGeom prst="rect">
            <a:avLst/>
          </a:prstGeom>
          <a:noFill/>
          <a:ln>
            <a:solidFill>
              <a:schemeClr val="accent3"/>
            </a:solidFill>
          </a:ln>
        </p:spPr>
        <p:txBody>
          <a:bodyPr lIns="50800" tIns="50800" rIns="50800" bIns="50800" rtlCol="0" anchor="ctr"/>
          <a:lstStyle/>
          <a:p>
            <a:pPr algn="ctr">
              <a:lnSpc>
                <a:spcPts val="2659"/>
              </a:lnSpc>
              <a:spcBef>
                <a:spcPct val="0"/>
              </a:spcBef>
            </a:pPr>
            <a:endParaRPr/>
          </a:p>
        </p:txBody>
      </p:sp>
    </p:spTree>
    <p:extLst>
      <p:ext uri="{BB962C8B-B14F-4D97-AF65-F5344CB8AC3E}">
        <p14:creationId xmlns:p14="http://schemas.microsoft.com/office/powerpoint/2010/main" val="1632765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id="{29274437-F673-0734-BB34-9BDE3BA5B298}"/>
              </a:ext>
            </a:extLst>
          </p:cNvPr>
          <p:cNvGrpSpPr/>
          <p:nvPr/>
        </p:nvGrpSpPr>
        <p:grpSpPr>
          <a:xfrm>
            <a:off x="-1676401" y="-1638300"/>
            <a:ext cx="4593419" cy="4523268"/>
            <a:chOff x="0" y="0"/>
            <a:chExt cx="812800" cy="812800"/>
          </a:xfrm>
          <a:noFill/>
        </p:grpSpPr>
        <p:sp>
          <p:nvSpPr>
            <p:cNvPr id="8" name="Freeform 6">
              <a:extLst>
                <a:ext uri="{FF2B5EF4-FFF2-40B4-BE49-F238E27FC236}">
                  <a16:creationId xmlns:a16="http://schemas.microsoft.com/office/drawing/2014/main" id="{0A8D8722-7402-FF3B-D8F0-2223A6FCDF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9" name="TextBox 7">
              <a:extLst>
                <a:ext uri="{FF2B5EF4-FFF2-40B4-BE49-F238E27FC236}">
                  <a16:creationId xmlns:a16="http://schemas.microsoft.com/office/drawing/2014/main" id="{EB99AA7C-487A-A737-5ABB-C28AF859663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14" name="Freeform 9">
            <a:extLst>
              <a:ext uri="{FF2B5EF4-FFF2-40B4-BE49-F238E27FC236}">
                <a16:creationId xmlns:a16="http://schemas.microsoft.com/office/drawing/2014/main" id="{29FB525C-EDE9-F863-EF57-34F5777EFC31}"/>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2" name="TextBox 1">
            <a:extLst>
              <a:ext uri="{FF2B5EF4-FFF2-40B4-BE49-F238E27FC236}">
                <a16:creationId xmlns:a16="http://schemas.microsoft.com/office/drawing/2014/main" id="{F12A9A76-DAF4-A3FD-B8E6-E0922347F863}"/>
              </a:ext>
            </a:extLst>
          </p:cNvPr>
          <p:cNvSpPr txBox="1"/>
          <p:nvPr/>
        </p:nvSpPr>
        <p:spPr>
          <a:xfrm>
            <a:off x="2271346" y="1525894"/>
            <a:ext cx="7217277" cy="8557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77500" lnSpcReduction="20000"/>
          </a:bodyPr>
          <a:lstStyle/>
          <a:p>
            <a:pPr>
              <a:lnSpc>
                <a:spcPct val="90000"/>
              </a:lnSpc>
              <a:spcBef>
                <a:spcPct val="0"/>
              </a:spcBef>
              <a:spcAft>
                <a:spcPts val="600"/>
              </a:spcAft>
            </a:pPr>
            <a:r>
              <a:rPr lang="en-US" sz="6000" b="1" spc="-5">
                <a:latin typeface="+mj-lt"/>
                <a:ea typeface="+mj-ea"/>
                <a:cs typeface="+mj-cs"/>
              </a:rPr>
              <a:t>ML Algorithm and Accuracy</a:t>
            </a:r>
            <a:endParaRPr lang="en-US" spc="-5"/>
          </a:p>
        </p:txBody>
      </p:sp>
      <p:cxnSp>
        <p:nvCxnSpPr>
          <p:cNvPr id="13" name="Straight Connector 12">
            <a:extLst>
              <a:ext uri="{FF2B5EF4-FFF2-40B4-BE49-F238E27FC236}">
                <a16:creationId xmlns:a16="http://schemas.microsoft.com/office/drawing/2014/main" id="{A987D6CB-F2DA-0CA1-E66E-A2D01C70D7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471234" y="7772832"/>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4515C1A-115C-7C54-8A1D-D067A6687762}"/>
              </a:ext>
            </a:extLst>
          </p:cNvPr>
          <p:cNvGrpSpPr/>
          <p:nvPr/>
        </p:nvGrpSpPr>
        <p:grpSpPr>
          <a:xfrm>
            <a:off x="2" y="9162259"/>
            <a:ext cx="18288000" cy="1124742"/>
            <a:chOff x="0" y="-192881"/>
            <a:chExt cx="24416939" cy="999771"/>
          </a:xfrm>
        </p:grpSpPr>
        <p:grpSp>
          <p:nvGrpSpPr>
            <p:cNvPr id="16" name="Group 15">
              <a:extLst>
                <a:ext uri="{FF2B5EF4-FFF2-40B4-BE49-F238E27FC236}">
                  <a16:creationId xmlns:a16="http://schemas.microsoft.com/office/drawing/2014/main" id="{7E6B0FC2-F115-CBD7-0126-C7B59D0C55B0}"/>
                </a:ext>
              </a:extLst>
            </p:cNvPr>
            <p:cNvGrpSpPr/>
            <p:nvPr/>
          </p:nvGrpSpPr>
          <p:grpSpPr>
            <a:xfrm>
              <a:off x="0" y="-192881"/>
              <a:ext cx="24416939" cy="999771"/>
              <a:chOff x="0" y="-38100"/>
              <a:chExt cx="4823099" cy="197486"/>
            </a:xfrm>
          </p:grpSpPr>
          <p:sp>
            <p:nvSpPr>
              <p:cNvPr id="18" name="Freeform 34">
                <a:extLst>
                  <a:ext uri="{FF2B5EF4-FFF2-40B4-BE49-F238E27FC236}">
                    <a16:creationId xmlns:a16="http://schemas.microsoft.com/office/drawing/2014/main" id="{C55B1E90-E214-4522-7D5B-013971C1382F}"/>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A4B7954E-5A5F-9109-625C-9AB04FB817D7}"/>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3FFC2C9-F99B-A5A8-8156-52FE3B5D10B0}"/>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2" name="TextBox 21">
            <a:extLst>
              <a:ext uri="{FF2B5EF4-FFF2-40B4-BE49-F238E27FC236}">
                <a16:creationId xmlns:a16="http://schemas.microsoft.com/office/drawing/2014/main" id="{CBE46A9F-CF4C-062D-48E2-EE102E96FD36}"/>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24" name="TextBox 23">
            <a:extLst>
              <a:ext uri="{FF2B5EF4-FFF2-40B4-BE49-F238E27FC236}">
                <a16:creationId xmlns:a16="http://schemas.microsoft.com/office/drawing/2014/main" id="{DEB195A4-2C11-3AD9-6610-5E2D49FD5AEA}"/>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34</a:t>
            </a:r>
            <a:endParaRPr lang="en-US"/>
          </a:p>
          <a:p>
            <a:endParaRPr lang="en-US" sz="2400" b="1">
              <a:solidFill>
                <a:srgbClr val="1C1C3D"/>
              </a:solidFill>
              <a:ea typeface="Calibri"/>
              <a:cs typeface="Calibri"/>
            </a:endParaRPr>
          </a:p>
        </p:txBody>
      </p:sp>
      <p:sp>
        <p:nvSpPr>
          <p:cNvPr id="30" name="Freeform 6">
            <a:extLst>
              <a:ext uri="{FF2B5EF4-FFF2-40B4-BE49-F238E27FC236}">
                <a16:creationId xmlns:a16="http://schemas.microsoft.com/office/drawing/2014/main" id="{3E2E84F1-3A55-FC3B-D860-DED5746B264F}"/>
              </a:ext>
            </a:extLst>
          </p:cNvPr>
          <p:cNvSpPr/>
          <p:nvPr/>
        </p:nvSpPr>
        <p:spPr>
          <a:xfrm>
            <a:off x="15450182" y="7835453"/>
            <a:ext cx="4593419" cy="45232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w="952500" cap="sq">
            <a:solidFill>
              <a:schemeClr val="accent3"/>
            </a:solidFill>
            <a:prstDash val="solid"/>
            <a:miter/>
          </a:ln>
        </p:spPr>
        <p:txBody>
          <a:bodyPr/>
          <a:lstStyle/>
          <a:p>
            <a:endParaRPr lang="en-US"/>
          </a:p>
        </p:txBody>
      </p:sp>
      <p:sp>
        <p:nvSpPr>
          <p:cNvPr id="32" name="TextBox 7">
            <a:extLst>
              <a:ext uri="{FF2B5EF4-FFF2-40B4-BE49-F238E27FC236}">
                <a16:creationId xmlns:a16="http://schemas.microsoft.com/office/drawing/2014/main" id="{EC4F7641-6561-969D-FA41-7DD53A52C4C8}"/>
              </a:ext>
            </a:extLst>
          </p:cNvPr>
          <p:cNvSpPr txBox="1"/>
          <p:nvPr/>
        </p:nvSpPr>
        <p:spPr>
          <a:xfrm>
            <a:off x="15880815" y="8047481"/>
            <a:ext cx="3732153" cy="3887183"/>
          </a:xfrm>
          <a:prstGeom prst="rect">
            <a:avLst/>
          </a:prstGeom>
          <a:noFill/>
          <a:ln>
            <a:solidFill>
              <a:schemeClr val="accent3"/>
            </a:solidFill>
          </a:ln>
        </p:spPr>
        <p:txBody>
          <a:bodyPr lIns="50800" tIns="50800" rIns="50800" bIns="50800" rtlCol="0" anchor="ctr"/>
          <a:lstStyle/>
          <a:p>
            <a:pPr algn="ctr">
              <a:lnSpc>
                <a:spcPts val="2659"/>
              </a:lnSpc>
              <a:spcBef>
                <a:spcPct val="0"/>
              </a:spcBef>
            </a:pPr>
            <a:endParaRPr/>
          </a:p>
        </p:txBody>
      </p:sp>
      <p:pic>
        <p:nvPicPr>
          <p:cNvPr id="3" name="Picture 2" descr="A computer screen shot of a program&#10;&#10;Description automatically generated">
            <a:extLst>
              <a:ext uri="{FF2B5EF4-FFF2-40B4-BE49-F238E27FC236}">
                <a16:creationId xmlns:a16="http://schemas.microsoft.com/office/drawing/2014/main" id="{45CF177F-47F3-5E4E-46AF-DB28D02D7127}"/>
              </a:ext>
            </a:extLst>
          </p:cNvPr>
          <p:cNvPicPr>
            <a:picLocks noChangeAspect="1"/>
          </p:cNvPicPr>
          <p:nvPr/>
        </p:nvPicPr>
        <p:blipFill>
          <a:blip r:embed="rId3"/>
          <a:stretch>
            <a:fillRect/>
          </a:stretch>
        </p:blipFill>
        <p:spPr>
          <a:xfrm>
            <a:off x="5400215" y="3757978"/>
            <a:ext cx="5505450" cy="2733675"/>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C20C60C3-98A7-6885-D84C-8E6449D493BD}"/>
              </a:ext>
            </a:extLst>
          </p:cNvPr>
          <p:cNvPicPr>
            <a:picLocks noChangeAspect="1"/>
          </p:cNvPicPr>
          <p:nvPr/>
        </p:nvPicPr>
        <p:blipFill>
          <a:blip r:embed="rId4"/>
          <a:stretch>
            <a:fillRect/>
          </a:stretch>
        </p:blipFill>
        <p:spPr>
          <a:xfrm>
            <a:off x="11173831" y="4607901"/>
            <a:ext cx="6912352" cy="4648200"/>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6BFCCC16-EDB5-CD72-08C1-750D019CC7C2}"/>
              </a:ext>
            </a:extLst>
          </p:cNvPr>
          <p:cNvPicPr>
            <a:picLocks noChangeAspect="1"/>
          </p:cNvPicPr>
          <p:nvPr/>
        </p:nvPicPr>
        <p:blipFill>
          <a:blip r:embed="rId5"/>
          <a:stretch>
            <a:fillRect/>
          </a:stretch>
        </p:blipFill>
        <p:spPr>
          <a:xfrm>
            <a:off x="11496216" y="416901"/>
            <a:ext cx="6586903" cy="3948478"/>
          </a:xfrm>
          <a:prstGeom prst="rect">
            <a:avLst/>
          </a:prstGeom>
        </p:spPr>
      </p:pic>
      <p:pic>
        <p:nvPicPr>
          <p:cNvPr id="5" name="Picture 4" descr="A computer screen shot of a program&#10;&#10;Description automatically generated">
            <a:extLst>
              <a:ext uri="{FF2B5EF4-FFF2-40B4-BE49-F238E27FC236}">
                <a16:creationId xmlns:a16="http://schemas.microsoft.com/office/drawing/2014/main" id="{B8A117D0-5944-6538-D54B-C53685BBB73D}"/>
              </a:ext>
            </a:extLst>
          </p:cNvPr>
          <p:cNvPicPr>
            <a:picLocks noChangeAspect="1"/>
          </p:cNvPicPr>
          <p:nvPr/>
        </p:nvPicPr>
        <p:blipFill>
          <a:blip r:embed="rId6"/>
          <a:stretch>
            <a:fillRect/>
          </a:stretch>
        </p:blipFill>
        <p:spPr>
          <a:xfrm>
            <a:off x="329986" y="3655402"/>
            <a:ext cx="4543425" cy="2828925"/>
          </a:xfrm>
          <a:prstGeom prst="rect">
            <a:avLst/>
          </a:prstGeom>
        </p:spPr>
      </p:pic>
      <p:sp>
        <p:nvSpPr>
          <p:cNvPr id="11" name="Rectangle 5">
            <a:extLst>
              <a:ext uri="{FF2B5EF4-FFF2-40B4-BE49-F238E27FC236}">
                <a16:creationId xmlns:a16="http://schemas.microsoft.com/office/drawing/2014/main" id="{B6244CDB-C058-5E08-4BCE-D17A004882F1}"/>
              </a:ext>
            </a:extLst>
          </p:cNvPr>
          <p:cNvSpPr>
            <a:spLocks noChangeArrowheads="1"/>
          </p:cNvSpPr>
          <p:nvPr/>
        </p:nvSpPr>
        <p:spPr bwMode="auto">
          <a:xfrm>
            <a:off x="5404574" y="6809652"/>
            <a:ext cx="6044838" cy="169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b="1">
                <a:ea typeface="+mn-lt"/>
                <a:cs typeface="+mn-lt"/>
              </a:rPr>
              <a:t>Predictive Accuracy – </a:t>
            </a:r>
            <a:r>
              <a:rPr lang="en-US" sz="2400">
                <a:ea typeface="+mn-lt"/>
                <a:cs typeface="+mn-lt"/>
              </a:rPr>
              <a:t>0.89</a:t>
            </a:r>
          </a:p>
          <a:p>
            <a:pPr>
              <a:lnSpc>
                <a:spcPct val="150000"/>
              </a:lnSpc>
              <a:spcBef>
                <a:spcPct val="0"/>
              </a:spcBef>
              <a:spcAft>
                <a:spcPct val="0"/>
              </a:spcAft>
            </a:pPr>
            <a:r>
              <a:rPr lang="en-US" sz="2400" b="1">
                <a:ea typeface="+mn-lt"/>
                <a:cs typeface="+mn-lt"/>
              </a:rPr>
              <a:t>Average prediction error - </a:t>
            </a:r>
            <a:r>
              <a:rPr lang="en-US" sz="2400">
                <a:ea typeface="+mn-lt"/>
                <a:cs typeface="+mn-lt"/>
              </a:rPr>
              <a:t>3.17</a:t>
            </a:r>
          </a:p>
          <a:p>
            <a:pPr>
              <a:lnSpc>
                <a:spcPct val="150000"/>
              </a:lnSpc>
              <a:spcBef>
                <a:spcPct val="0"/>
              </a:spcBef>
              <a:spcAft>
                <a:spcPct val="0"/>
              </a:spcAft>
            </a:pPr>
            <a:r>
              <a:rPr lang="en-US" sz="2400" b="1">
                <a:ea typeface="+mn-lt"/>
                <a:cs typeface="+mn-lt"/>
              </a:rPr>
              <a:t>Overall error - </a:t>
            </a:r>
            <a:r>
              <a:rPr lang="en-US" sz="2400">
                <a:ea typeface="+mn-lt"/>
                <a:cs typeface="+mn-lt"/>
              </a:rPr>
              <a:t>14.92 </a:t>
            </a:r>
            <a:endParaRPr lang="en-US">
              <a:ea typeface="Calibri"/>
              <a:cs typeface="Calibri"/>
            </a:endParaRPr>
          </a:p>
        </p:txBody>
      </p:sp>
      <p:sp>
        <p:nvSpPr>
          <p:cNvPr id="12" name="Rectangle 5">
            <a:extLst>
              <a:ext uri="{FF2B5EF4-FFF2-40B4-BE49-F238E27FC236}">
                <a16:creationId xmlns:a16="http://schemas.microsoft.com/office/drawing/2014/main" id="{96315CA3-66E2-520B-086A-21E1EE2A0DE1}"/>
              </a:ext>
            </a:extLst>
          </p:cNvPr>
          <p:cNvSpPr>
            <a:spLocks noChangeArrowheads="1"/>
          </p:cNvSpPr>
          <p:nvPr/>
        </p:nvSpPr>
        <p:spPr bwMode="auto">
          <a:xfrm>
            <a:off x="231767" y="6838960"/>
            <a:ext cx="6044838" cy="169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Bef>
                <a:spcPct val="0"/>
              </a:spcBef>
              <a:spcAft>
                <a:spcPct val="0"/>
              </a:spcAft>
            </a:pPr>
            <a:r>
              <a:rPr lang="en-US" sz="2400" b="1">
                <a:ea typeface="+mn-lt"/>
                <a:cs typeface="+mn-lt"/>
              </a:rPr>
              <a:t>Predictive Accuracy – </a:t>
            </a:r>
            <a:r>
              <a:rPr lang="en-US" sz="2400">
                <a:ea typeface="+mn-lt"/>
                <a:cs typeface="+mn-lt"/>
              </a:rPr>
              <a:t>0.87</a:t>
            </a:r>
          </a:p>
          <a:p>
            <a:pPr>
              <a:lnSpc>
                <a:spcPct val="150000"/>
              </a:lnSpc>
              <a:spcBef>
                <a:spcPct val="0"/>
              </a:spcBef>
              <a:spcAft>
                <a:spcPct val="0"/>
              </a:spcAft>
            </a:pPr>
            <a:r>
              <a:rPr lang="en-US" sz="2400" b="1">
                <a:ea typeface="+mn-lt"/>
                <a:cs typeface="+mn-lt"/>
              </a:rPr>
              <a:t>Average prediction error – </a:t>
            </a:r>
            <a:r>
              <a:rPr lang="en-US" sz="2400">
                <a:ea typeface="+mn-lt"/>
                <a:cs typeface="+mn-lt"/>
              </a:rPr>
              <a:t>0.027</a:t>
            </a:r>
          </a:p>
          <a:p>
            <a:pPr>
              <a:lnSpc>
                <a:spcPct val="150000"/>
              </a:lnSpc>
              <a:spcBef>
                <a:spcPct val="0"/>
              </a:spcBef>
              <a:spcAft>
                <a:spcPct val="0"/>
              </a:spcAft>
            </a:pPr>
            <a:r>
              <a:rPr lang="en-US" sz="2400" b="1">
                <a:ea typeface="+mn-lt"/>
                <a:cs typeface="+mn-lt"/>
              </a:rPr>
              <a:t>Overall error – </a:t>
            </a:r>
            <a:r>
              <a:rPr lang="en-US" sz="2400">
                <a:ea typeface="+mn-lt"/>
                <a:cs typeface="+mn-lt"/>
              </a:rPr>
              <a:t>0.0012</a:t>
            </a:r>
            <a:endParaRPr lang="en-US" sz="2400">
              <a:ea typeface="Calibri"/>
              <a:cs typeface="Calibri"/>
            </a:endParaRPr>
          </a:p>
        </p:txBody>
      </p:sp>
    </p:spTree>
    <p:extLst>
      <p:ext uri="{BB962C8B-B14F-4D97-AF65-F5344CB8AC3E}">
        <p14:creationId xmlns:p14="http://schemas.microsoft.com/office/powerpoint/2010/main" val="2113800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ECCCCE-C2DE-448E-3FCA-3199B6198932}"/>
              </a:ext>
            </a:extLst>
          </p:cNvPr>
          <p:cNvSpPr txBox="1"/>
          <p:nvPr/>
        </p:nvSpPr>
        <p:spPr>
          <a:xfrm>
            <a:off x="3009240" y="1062598"/>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System Diagram</a:t>
            </a:r>
          </a:p>
        </p:txBody>
      </p:sp>
      <p:sp>
        <p:nvSpPr>
          <p:cNvPr id="8" name="TextBox 14">
            <a:extLst>
              <a:ext uri="{FF2B5EF4-FFF2-40B4-BE49-F238E27FC236}">
                <a16:creationId xmlns:a16="http://schemas.microsoft.com/office/drawing/2014/main" id="{D705E5E7-32A1-03D6-E713-DB52B3F978FF}"/>
              </a:ext>
            </a:extLst>
          </p:cNvPr>
          <p:cNvSpPr txBox="1"/>
          <p:nvPr/>
        </p:nvSpPr>
        <p:spPr>
          <a:xfrm>
            <a:off x="2898300" y="4477353"/>
            <a:ext cx="4008001" cy="438653"/>
          </a:xfrm>
          <a:prstGeom prst="rect">
            <a:avLst/>
          </a:prstGeom>
        </p:spPr>
        <p:txBody>
          <a:bodyPr lIns="0" tIns="0" rIns="0" bIns="0" rtlCol="0" anchor="t">
            <a:spAutoFit/>
          </a:bodyPr>
          <a:lstStyle/>
          <a:p>
            <a:pPr algn="ctr">
              <a:lnSpc>
                <a:spcPts val="3639"/>
              </a:lnSpc>
            </a:pPr>
            <a:r>
              <a:rPr lang="en-US" sz="2599" b="1">
                <a:solidFill>
                  <a:srgbClr val="FBFDFD"/>
                </a:solidFill>
                <a:latin typeface="Be Vietnam Ultra-Bold"/>
                <a:ea typeface="Be Vietnam Ultra-Bold"/>
                <a:cs typeface="Be Vietnam Ultra-Bold"/>
                <a:sym typeface="Be Vietnam Ultra-Bold"/>
              </a:rPr>
              <a:t>Integrating Trees</a:t>
            </a:r>
          </a:p>
        </p:txBody>
      </p:sp>
      <p:grpSp>
        <p:nvGrpSpPr>
          <p:cNvPr id="20" name="Group 32">
            <a:extLst>
              <a:ext uri="{FF2B5EF4-FFF2-40B4-BE49-F238E27FC236}">
                <a16:creationId xmlns:a16="http://schemas.microsoft.com/office/drawing/2014/main" id="{FC03B7CC-413A-C48B-368C-3E3EB06D31ED}"/>
              </a:ext>
            </a:extLst>
          </p:cNvPr>
          <p:cNvGrpSpPr/>
          <p:nvPr/>
        </p:nvGrpSpPr>
        <p:grpSpPr>
          <a:xfrm>
            <a:off x="2" y="9162259"/>
            <a:ext cx="18288000" cy="1124742"/>
            <a:chOff x="0" y="-192881"/>
            <a:chExt cx="24416939" cy="999771"/>
          </a:xfrm>
        </p:grpSpPr>
        <p:grpSp>
          <p:nvGrpSpPr>
            <p:cNvPr id="16" name="Group 33">
              <a:extLst>
                <a:ext uri="{FF2B5EF4-FFF2-40B4-BE49-F238E27FC236}">
                  <a16:creationId xmlns:a16="http://schemas.microsoft.com/office/drawing/2014/main" id="{8B6D61F4-B684-EC79-2AF1-25D6C51EF48F}"/>
                </a:ext>
              </a:extLst>
            </p:cNvPr>
            <p:cNvGrpSpPr/>
            <p:nvPr/>
          </p:nvGrpSpPr>
          <p:grpSpPr>
            <a:xfrm>
              <a:off x="0" y="-192881"/>
              <a:ext cx="24416939" cy="999771"/>
              <a:chOff x="0" y="-38100"/>
              <a:chExt cx="4823099" cy="197486"/>
            </a:xfrm>
          </p:grpSpPr>
          <p:sp>
            <p:nvSpPr>
              <p:cNvPr id="18" name="Freeform 34">
                <a:extLst>
                  <a:ext uri="{FF2B5EF4-FFF2-40B4-BE49-F238E27FC236}">
                    <a16:creationId xmlns:a16="http://schemas.microsoft.com/office/drawing/2014/main" id="{72FA5E76-80A3-4B54-AC8C-BE73CCCC30CB}"/>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1DC0FD13-4890-F162-7FE6-E328CDF4C92B}"/>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C681293B-3681-7761-E85D-BDF243389E2E}"/>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pic>
        <p:nvPicPr>
          <p:cNvPr id="23" name="Picture 22" descr="A diagram of a plant moisture sensor&#10;&#10;Description automatically generated">
            <a:extLst>
              <a:ext uri="{FF2B5EF4-FFF2-40B4-BE49-F238E27FC236}">
                <a16:creationId xmlns:a16="http://schemas.microsoft.com/office/drawing/2014/main" id="{6FB50D4F-248C-B40F-DEAD-5D2326E1040E}"/>
              </a:ext>
            </a:extLst>
          </p:cNvPr>
          <p:cNvPicPr>
            <a:picLocks noChangeAspect="1"/>
          </p:cNvPicPr>
          <p:nvPr/>
        </p:nvPicPr>
        <p:blipFill>
          <a:blip r:embed="rId3"/>
          <a:stretch>
            <a:fillRect/>
          </a:stretch>
        </p:blipFill>
        <p:spPr>
          <a:xfrm>
            <a:off x="1345389" y="2005045"/>
            <a:ext cx="12886921" cy="6951639"/>
          </a:xfrm>
          <a:prstGeom prst="rect">
            <a:avLst/>
          </a:prstGeom>
        </p:spPr>
      </p:pic>
      <p:pic>
        <p:nvPicPr>
          <p:cNvPr id="24" name="Picture 23" descr="A person picking tomatoes in a greenhouse&#10;&#10;Description automatically generated">
            <a:extLst>
              <a:ext uri="{FF2B5EF4-FFF2-40B4-BE49-F238E27FC236}">
                <a16:creationId xmlns:a16="http://schemas.microsoft.com/office/drawing/2014/main" id="{BF56E660-EEDC-C9C9-54BC-B24FCE5246E8}"/>
              </a:ext>
            </a:extLst>
          </p:cNvPr>
          <p:cNvPicPr>
            <a:picLocks noChangeAspect="1"/>
          </p:cNvPicPr>
          <p:nvPr/>
        </p:nvPicPr>
        <p:blipFill>
          <a:blip r:embed="rId4"/>
          <a:stretch>
            <a:fillRect/>
          </a:stretch>
        </p:blipFill>
        <p:spPr>
          <a:xfrm>
            <a:off x="14555090" y="5736"/>
            <a:ext cx="3557789" cy="3541691"/>
          </a:xfrm>
          <a:prstGeom prst="flowChartConnector">
            <a:avLst/>
          </a:prstGeom>
        </p:spPr>
      </p:pic>
      <p:pic>
        <p:nvPicPr>
          <p:cNvPr id="27" name="Picture 26" descr="A group of tomatoes with green stems&#10;&#10;Description automatically generated">
            <a:extLst>
              <a:ext uri="{FF2B5EF4-FFF2-40B4-BE49-F238E27FC236}">
                <a16:creationId xmlns:a16="http://schemas.microsoft.com/office/drawing/2014/main" id="{78BD1FAB-BDBF-CB9E-90D4-CC5FF25598AE}"/>
              </a:ext>
            </a:extLst>
          </p:cNvPr>
          <p:cNvPicPr>
            <a:picLocks noChangeAspect="1"/>
          </p:cNvPicPr>
          <p:nvPr/>
        </p:nvPicPr>
        <p:blipFill>
          <a:blip r:embed="rId5"/>
          <a:stretch>
            <a:fillRect/>
          </a:stretch>
        </p:blipFill>
        <p:spPr>
          <a:xfrm>
            <a:off x="16704935" y="3529210"/>
            <a:ext cx="1096150" cy="1151670"/>
          </a:xfrm>
          <a:prstGeom prst="roundRect">
            <a:avLst/>
          </a:prstGeom>
        </p:spPr>
      </p:pic>
      <p:sp>
        <p:nvSpPr>
          <p:cNvPr id="4" name="TextBox 3">
            <a:extLst>
              <a:ext uri="{FF2B5EF4-FFF2-40B4-BE49-F238E27FC236}">
                <a16:creationId xmlns:a16="http://schemas.microsoft.com/office/drawing/2014/main" id="{CBEF5EEC-2033-DA62-13B5-D85ECCCFE107}"/>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7" name="TextBox 6">
            <a:extLst>
              <a:ext uri="{FF2B5EF4-FFF2-40B4-BE49-F238E27FC236}">
                <a16:creationId xmlns:a16="http://schemas.microsoft.com/office/drawing/2014/main" id="{BDBCC695-16BA-97D2-96B3-58A6C2682CE3}"/>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33</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612504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4" name="TextBox 4"/>
          <p:cNvSpPr txBox="1"/>
          <p:nvPr/>
        </p:nvSpPr>
        <p:spPr>
          <a:xfrm>
            <a:off x="3551186" y="641832"/>
            <a:ext cx="10784031"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Research Problem</a:t>
            </a:r>
            <a:endParaRPr lang="en-US"/>
          </a:p>
        </p:txBody>
      </p:sp>
      <p:sp>
        <p:nvSpPr>
          <p:cNvPr id="6" name="Freeform 6"/>
          <p:cNvSpPr/>
          <p:nvPr/>
        </p:nvSpPr>
        <p:spPr>
          <a:xfrm>
            <a:off x="16962071" y="2596288"/>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2"/>
            <a:stretch>
              <a:fillRect/>
            </a:stretch>
          </a:blipFill>
        </p:spPr>
        <p:txBody>
          <a:bodyPr/>
          <a:lstStyle/>
          <a:p>
            <a:endParaRPr lang="en-US"/>
          </a:p>
        </p:txBody>
      </p:sp>
      <p:grpSp>
        <p:nvGrpSpPr>
          <p:cNvPr id="7" name="Group 7"/>
          <p:cNvGrpSpPr/>
          <p:nvPr/>
        </p:nvGrpSpPr>
        <p:grpSpPr>
          <a:xfrm>
            <a:off x="-898819" y="8556556"/>
            <a:ext cx="20085642" cy="2525513"/>
            <a:chOff x="0" y="-47625"/>
            <a:chExt cx="5290045" cy="665156"/>
          </a:xfrm>
        </p:grpSpPr>
        <p:sp>
          <p:nvSpPr>
            <p:cNvPr id="8" name="Freeform 8"/>
            <p:cNvSpPr/>
            <p:nvPr/>
          </p:nvSpPr>
          <p:spPr>
            <a:xfrm>
              <a:off x="0" y="0"/>
              <a:ext cx="5290045" cy="617531"/>
            </a:xfrm>
            <a:custGeom>
              <a:avLst/>
              <a:gdLst/>
              <a:ahLst/>
              <a:cxnLst/>
              <a:rect l="l" t="t" r="r" b="b"/>
              <a:pathLst>
                <a:path w="5290045" h="617531">
                  <a:moveTo>
                    <a:pt x="19658" y="0"/>
                  </a:moveTo>
                  <a:lnTo>
                    <a:pt x="5270387" y="0"/>
                  </a:lnTo>
                  <a:cubicBezTo>
                    <a:pt x="5281244" y="0"/>
                    <a:pt x="5290045" y="8801"/>
                    <a:pt x="5290045" y="19658"/>
                  </a:cubicBezTo>
                  <a:lnTo>
                    <a:pt x="5290045" y="597873"/>
                  </a:lnTo>
                  <a:cubicBezTo>
                    <a:pt x="5290045" y="608730"/>
                    <a:pt x="5281244" y="617531"/>
                    <a:pt x="5270387" y="617531"/>
                  </a:cubicBezTo>
                  <a:lnTo>
                    <a:pt x="19658" y="617531"/>
                  </a:lnTo>
                  <a:cubicBezTo>
                    <a:pt x="8801" y="617531"/>
                    <a:pt x="0" y="608730"/>
                    <a:pt x="0" y="597873"/>
                  </a:cubicBezTo>
                  <a:lnTo>
                    <a:pt x="0" y="19658"/>
                  </a:lnTo>
                  <a:cubicBezTo>
                    <a:pt x="0" y="8801"/>
                    <a:pt x="8801" y="0"/>
                    <a:pt x="19658" y="0"/>
                  </a:cubicBezTo>
                  <a:close/>
                </a:path>
              </a:pathLst>
            </a:custGeom>
            <a:solidFill>
              <a:srgbClr val="A9C229"/>
            </a:solidFill>
          </p:spPr>
          <p:txBody>
            <a:bodyPr/>
            <a:lstStyle/>
            <a:p>
              <a:endParaRPr lang="en-US"/>
            </a:p>
          </p:txBody>
        </p:sp>
        <p:sp>
          <p:nvSpPr>
            <p:cNvPr id="9" name="TextBox 9"/>
            <p:cNvSpPr txBox="1"/>
            <p:nvPr/>
          </p:nvSpPr>
          <p:spPr>
            <a:xfrm>
              <a:off x="0" y="-47625"/>
              <a:ext cx="5290044" cy="665156"/>
            </a:xfrm>
            <a:prstGeom prst="rect">
              <a:avLst/>
            </a:prstGeom>
          </p:spPr>
          <p:txBody>
            <a:bodyPr lIns="50800" tIns="50800" rIns="50800" bIns="50800" rtlCol="0" anchor="ctr"/>
            <a:lstStyle/>
            <a:p>
              <a:pPr algn="ctr">
                <a:lnSpc>
                  <a:spcPts val="3639"/>
                </a:lnSpc>
              </a:pPr>
              <a:endParaRPr/>
            </a:p>
          </p:txBody>
        </p:sp>
      </p:grpSp>
      <p:sp>
        <p:nvSpPr>
          <p:cNvPr id="10" name="Freeform 10"/>
          <p:cNvSpPr/>
          <p:nvPr/>
        </p:nvSpPr>
        <p:spPr>
          <a:xfrm flipH="1">
            <a:off x="-7339326" y="3640191"/>
            <a:ext cx="1874613" cy="2115219"/>
          </a:xfrm>
          <a:custGeom>
            <a:avLst/>
            <a:gdLst/>
            <a:ahLst/>
            <a:cxnLst/>
            <a:rect l="l" t="t" r="r" b="b"/>
            <a:pathLst>
              <a:path w="1874613" h="2115219">
                <a:moveTo>
                  <a:pt x="1874613" y="0"/>
                </a:moveTo>
                <a:lnTo>
                  <a:pt x="0" y="0"/>
                </a:lnTo>
                <a:lnTo>
                  <a:pt x="0" y="2115218"/>
                </a:lnTo>
                <a:lnTo>
                  <a:pt x="1874613" y="2115218"/>
                </a:lnTo>
                <a:lnTo>
                  <a:pt x="1874613" y="0"/>
                </a:lnTo>
                <a:close/>
              </a:path>
            </a:pathLst>
          </a:custGeom>
          <a:blipFill>
            <a:blip r:embed="rId2"/>
            <a:stretch>
              <a:fillRect/>
            </a:stretch>
          </a:blipFill>
        </p:spPr>
        <p:txBody>
          <a:bodyPr/>
          <a:lstStyle/>
          <a:p>
            <a:endParaRPr lang="en-US"/>
          </a:p>
        </p:txBody>
      </p:sp>
      <p:sp>
        <p:nvSpPr>
          <p:cNvPr id="3" name="Freeform 16">
            <a:extLst>
              <a:ext uri="{FF2B5EF4-FFF2-40B4-BE49-F238E27FC236}">
                <a16:creationId xmlns:a16="http://schemas.microsoft.com/office/drawing/2014/main" id="{E444C328-B7F6-D339-1D2C-CD78094EE513}"/>
              </a:ext>
            </a:extLst>
          </p:cNvPr>
          <p:cNvSpPr/>
          <p:nvPr/>
        </p:nvSpPr>
        <p:spPr>
          <a:xfrm rot="820805">
            <a:off x="-1137497" y="6409765"/>
            <a:ext cx="3553664" cy="3846998"/>
          </a:xfrm>
          <a:custGeom>
            <a:avLst/>
            <a:gdLst/>
            <a:ahLst/>
            <a:cxnLst/>
            <a:rect l="l" t="t" r="r" b="b"/>
            <a:pathLst>
              <a:path w="3553664" h="3846998">
                <a:moveTo>
                  <a:pt x="0" y="0"/>
                </a:moveTo>
                <a:lnTo>
                  <a:pt x="3553664" y="0"/>
                </a:lnTo>
                <a:lnTo>
                  <a:pt x="3553664" y="3846997"/>
                </a:lnTo>
                <a:lnTo>
                  <a:pt x="0" y="3846997"/>
                </a:lnTo>
                <a:lnTo>
                  <a:pt x="0" y="0"/>
                </a:lnTo>
                <a:close/>
              </a:path>
            </a:pathLst>
          </a:custGeom>
          <a:blipFill>
            <a:blip r:embed="rId3"/>
            <a:stretch>
              <a:fillRect/>
            </a:stretch>
          </a:blipFill>
        </p:spPr>
        <p:txBody>
          <a:bodyPr/>
          <a:lstStyle/>
          <a:p>
            <a:endParaRPr lang="en-US"/>
          </a:p>
        </p:txBody>
      </p:sp>
      <p:grpSp>
        <p:nvGrpSpPr>
          <p:cNvPr id="15" name="Group 13">
            <a:extLst>
              <a:ext uri="{FF2B5EF4-FFF2-40B4-BE49-F238E27FC236}">
                <a16:creationId xmlns:a16="http://schemas.microsoft.com/office/drawing/2014/main" id="{A7B024E1-6E6C-FEDA-BAF0-4F229B76DA59}"/>
              </a:ext>
            </a:extLst>
          </p:cNvPr>
          <p:cNvGrpSpPr/>
          <p:nvPr/>
        </p:nvGrpSpPr>
        <p:grpSpPr>
          <a:xfrm>
            <a:off x="596435" y="2427232"/>
            <a:ext cx="677751" cy="717463"/>
            <a:chOff x="0" y="-47625"/>
            <a:chExt cx="812800" cy="860425"/>
          </a:xfrm>
        </p:grpSpPr>
        <p:sp>
          <p:nvSpPr>
            <p:cNvPr id="13" name="Freeform 14">
              <a:extLst>
                <a:ext uri="{FF2B5EF4-FFF2-40B4-BE49-F238E27FC236}">
                  <a16:creationId xmlns:a16="http://schemas.microsoft.com/office/drawing/2014/main" id="{5E098F40-64B1-13FB-9D44-812660D9F03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4" name="TextBox 15">
              <a:extLst>
                <a:ext uri="{FF2B5EF4-FFF2-40B4-BE49-F238E27FC236}">
                  <a16:creationId xmlns:a16="http://schemas.microsoft.com/office/drawing/2014/main" id="{C2C4B963-1A28-2705-C943-9A769895B06C}"/>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7" name="TextBox 17">
            <a:extLst>
              <a:ext uri="{FF2B5EF4-FFF2-40B4-BE49-F238E27FC236}">
                <a16:creationId xmlns:a16="http://schemas.microsoft.com/office/drawing/2014/main" id="{0A7AE9D0-9F44-DAE8-8AF1-440752912C4B}"/>
              </a:ext>
            </a:extLst>
          </p:cNvPr>
          <p:cNvSpPr txBox="1"/>
          <p:nvPr/>
        </p:nvSpPr>
        <p:spPr>
          <a:xfrm>
            <a:off x="687255" y="264294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21" name="Group 19">
            <a:extLst>
              <a:ext uri="{FF2B5EF4-FFF2-40B4-BE49-F238E27FC236}">
                <a16:creationId xmlns:a16="http://schemas.microsoft.com/office/drawing/2014/main" id="{FA58D2C9-A02D-F43F-773C-85C183F62537}"/>
              </a:ext>
            </a:extLst>
          </p:cNvPr>
          <p:cNvGrpSpPr/>
          <p:nvPr/>
        </p:nvGrpSpPr>
        <p:grpSpPr>
          <a:xfrm>
            <a:off x="4596935" y="4177084"/>
            <a:ext cx="677751" cy="717463"/>
            <a:chOff x="0" y="-47625"/>
            <a:chExt cx="812800" cy="860425"/>
          </a:xfrm>
        </p:grpSpPr>
        <p:sp>
          <p:nvSpPr>
            <p:cNvPr id="19" name="Freeform 20">
              <a:extLst>
                <a:ext uri="{FF2B5EF4-FFF2-40B4-BE49-F238E27FC236}">
                  <a16:creationId xmlns:a16="http://schemas.microsoft.com/office/drawing/2014/main" id="{9D86CCDD-1F2A-AAF6-AF4B-2C7E5CA2548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0" name="TextBox 21">
              <a:extLst>
                <a:ext uri="{FF2B5EF4-FFF2-40B4-BE49-F238E27FC236}">
                  <a16:creationId xmlns:a16="http://schemas.microsoft.com/office/drawing/2014/main" id="{6DB6E55F-73AD-67E3-4031-C0CF4C65C2E6}"/>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3" name="TextBox 23">
            <a:extLst>
              <a:ext uri="{FF2B5EF4-FFF2-40B4-BE49-F238E27FC236}">
                <a16:creationId xmlns:a16="http://schemas.microsoft.com/office/drawing/2014/main" id="{B5195833-1453-754A-4E7B-03DBECA2DEF3}"/>
              </a:ext>
            </a:extLst>
          </p:cNvPr>
          <p:cNvSpPr txBox="1"/>
          <p:nvPr/>
        </p:nvSpPr>
        <p:spPr>
          <a:xfrm>
            <a:off x="4687755" y="4392793"/>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7" name="Group 25">
            <a:extLst>
              <a:ext uri="{FF2B5EF4-FFF2-40B4-BE49-F238E27FC236}">
                <a16:creationId xmlns:a16="http://schemas.microsoft.com/office/drawing/2014/main" id="{AFA15E15-BAFD-7D59-1F12-2D71CF07FE72}"/>
              </a:ext>
            </a:extLst>
          </p:cNvPr>
          <p:cNvGrpSpPr/>
          <p:nvPr/>
        </p:nvGrpSpPr>
        <p:grpSpPr>
          <a:xfrm>
            <a:off x="580989" y="5579811"/>
            <a:ext cx="677751" cy="717463"/>
            <a:chOff x="0" y="-47625"/>
            <a:chExt cx="812800" cy="860425"/>
          </a:xfrm>
        </p:grpSpPr>
        <p:sp>
          <p:nvSpPr>
            <p:cNvPr id="25" name="Freeform 26">
              <a:extLst>
                <a:ext uri="{FF2B5EF4-FFF2-40B4-BE49-F238E27FC236}">
                  <a16:creationId xmlns:a16="http://schemas.microsoft.com/office/drawing/2014/main" id="{F8346A24-4C2F-550C-80C0-D47EB2F3B2D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6" name="TextBox 27">
              <a:extLst>
                <a:ext uri="{FF2B5EF4-FFF2-40B4-BE49-F238E27FC236}">
                  <a16:creationId xmlns:a16="http://schemas.microsoft.com/office/drawing/2014/main" id="{A82DA912-F333-7904-DE2D-2BFC0B026E2B}"/>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9" name="TextBox 29">
            <a:extLst>
              <a:ext uri="{FF2B5EF4-FFF2-40B4-BE49-F238E27FC236}">
                <a16:creationId xmlns:a16="http://schemas.microsoft.com/office/drawing/2014/main" id="{E34B44B8-BAE3-F869-68EB-6923E644F1B4}"/>
              </a:ext>
            </a:extLst>
          </p:cNvPr>
          <p:cNvSpPr txBox="1"/>
          <p:nvPr/>
        </p:nvSpPr>
        <p:spPr>
          <a:xfrm>
            <a:off x="631396" y="583947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1" name="Rectangle 5">
            <a:extLst>
              <a:ext uri="{FF2B5EF4-FFF2-40B4-BE49-F238E27FC236}">
                <a16:creationId xmlns:a16="http://schemas.microsoft.com/office/drawing/2014/main" id="{A084459B-589A-531A-5FF3-17FC7287A580}"/>
              </a:ext>
            </a:extLst>
          </p:cNvPr>
          <p:cNvSpPr>
            <a:spLocks noChangeArrowheads="1"/>
          </p:cNvSpPr>
          <p:nvPr/>
        </p:nvSpPr>
        <p:spPr bwMode="auto">
          <a:xfrm>
            <a:off x="1491719" y="2437719"/>
            <a:ext cx="986749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can deep learning improve disease detection and severity classification in tomato crops for faster and more cost-effective interventions?</a:t>
            </a:r>
            <a:endParaRPr lang="en-US">
              <a:ea typeface="+mn-lt"/>
              <a:cs typeface="+mn-lt"/>
            </a:endParaRPr>
          </a:p>
        </p:txBody>
      </p:sp>
      <p:sp>
        <p:nvSpPr>
          <p:cNvPr id="33" name="Rectangle 5">
            <a:extLst>
              <a:ext uri="{FF2B5EF4-FFF2-40B4-BE49-F238E27FC236}">
                <a16:creationId xmlns:a16="http://schemas.microsoft.com/office/drawing/2014/main" id="{DC8B07AD-F065-DA89-292B-410904FC6F5C}"/>
              </a:ext>
            </a:extLst>
          </p:cNvPr>
          <p:cNvSpPr>
            <a:spLocks noChangeArrowheads="1"/>
          </p:cNvSpPr>
          <p:nvPr/>
        </p:nvSpPr>
        <p:spPr bwMode="auto">
          <a:xfrm>
            <a:off x="5485552" y="4063566"/>
            <a:ext cx="98522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does real-time pest monitoring using machine learning reduce pesticide use and improve pest control in greenhouses?</a:t>
            </a:r>
            <a:endParaRPr lang="en-US">
              <a:ea typeface="+mn-lt"/>
              <a:cs typeface="+mn-lt"/>
            </a:endParaRPr>
          </a:p>
        </p:txBody>
      </p:sp>
      <p:sp>
        <p:nvSpPr>
          <p:cNvPr id="35" name="Rectangle 5">
            <a:extLst>
              <a:ext uri="{FF2B5EF4-FFF2-40B4-BE49-F238E27FC236}">
                <a16:creationId xmlns:a16="http://schemas.microsoft.com/office/drawing/2014/main" id="{85F24153-FCF3-980C-A059-5A8AFC5D81FA}"/>
              </a:ext>
            </a:extLst>
          </p:cNvPr>
          <p:cNvSpPr>
            <a:spLocks noChangeArrowheads="1"/>
          </p:cNvSpPr>
          <p:nvPr/>
        </p:nvSpPr>
        <p:spPr bwMode="auto">
          <a:xfrm>
            <a:off x="1481126" y="5339709"/>
            <a:ext cx="985225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do environmental factors and plant age affect fertilizer and water needs, and can ensemble models improve prediction accuracy?</a:t>
            </a:r>
            <a:endParaRPr lang="en-US">
              <a:ea typeface="+mn-lt"/>
              <a:cs typeface="+mn-lt"/>
            </a:endParaRPr>
          </a:p>
        </p:txBody>
      </p:sp>
      <p:grpSp>
        <p:nvGrpSpPr>
          <p:cNvPr id="36" name="Group 25">
            <a:extLst>
              <a:ext uri="{FF2B5EF4-FFF2-40B4-BE49-F238E27FC236}">
                <a16:creationId xmlns:a16="http://schemas.microsoft.com/office/drawing/2014/main" id="{BF6C72A5-DB7E-CB1F-F813-4848D14CE7C5}"/>
              </a:ext>
            </a:extLst>
          </p:cNvPr>
          <p:cNvGrpSpPr/>
          <p:nvPr/>
        </p:nvGrpSpPr>
        <p:grpSpPr>
          <a:xfrm>
            <a:off x="4674164" y="7000837"/>
            <a:ext cx="677751" cy="717463"/>
            <a:chOff x="0" y="-47625"/>
            <a:chExt cx="812800" cy="860425"/>
          </a:xfrm>
        </p:grpSpPr>
        <p:sp>
          <p:nvSpPr>
            <p:cNvPr id="37" name="Freeform 26">
              <a:extLst>
                <a:ext uri="{FF2B5EF4-FFF2-40B4-BE49-F238E27FC236}">
                  <a16:creationId xmlns:a16="http://schemas.microsoft.com/office/drawing/2014/main" id="{3362777C-D929-1B85-8382-2D55C750D34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8" name="TextBox 27">
              <a:extLst>
                <a:ext uri="{FF2B5EF4-FFF2-40B4-BE49-F238E27FC236}">
                  <a16:creationId xmlns:a16="http://schemas.microsoft.com/office/drawing/2014/main" id="{D50E3925-C1C4-060B-0610-D8E90A4E82F2}"/>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9" name="TextBox 29">
            <a:extLst>
              <a:ext uri="{FF2B5EF4-FFF2-40B4-BE49-F238E27FC236}">
                <a16:creationId xmlns:a16="http://schemas.microsoft.com/office/drawing/2014/main" id="{727D7754-52C3-D5AA-AFD7-BF29FD80C53E}"/>
              </a:ext>
            </a:extLst>
          </p:cNvPr>
          <p:cNvSpPr txBox="1"/>
          <p:nvPr/>
        </p:nvSpPr>
        <p:spPr>
          <a:xfrm>
            <a:off x="4724571" y="7260505"/>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04</a:t>
            </a:r>
            <a:endParaRPr lang="en-US" sz="1799" b="1">
              <a:solidFill>
                <a:srgbClr val="FFFFFF"/>
              </a:solidFill>
              <a:latin typeface="Open Sans Bold"/>
              <a:ea typeface="Open Sans Bold"/>
              <a:cs typeface="Open Sans Bold"/>
              <a:sym typeface="Open Sans Bold"/>
            </a:endParaRPr>
          </a:p>
        </p:txBody>
      </p:sp>
      <p:sp>
        <p:nvSpPr>
          <p:cNvPr id="40" name="Rectangle 5">
            <a:extLst>
              <a:ext uri="{FF2B5EF4-FFF2-40B4-BE49-F238E27FC236}">
                <a16:creationId xmlns:a16="http://schemas.microsoft.com/office/drawing/2014/main" id="{01CBFB87-9979-6554-625B-0D48487A99A8}"/>
              </a:ext>
            </a:extLst>
          </p:cNvPr>
          <p:cNvSpPr>
            <a:spLocks noChangeArrowheads="1"/>
          </p:cNvSpPr>
          <p:nvPr/>
        </p:nvSpPr>
        <p:spPr bwMode="auto">
          <a:xfrm>
            <a:off x="5574301" y="6976180"/>
            <a:ext cx="98522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can deep learning models for fruit ripeness detection help optimize harvest timing, reduce waste, and improve crop yield?</a:t>
            </a:r>
            <a:endParaRPr lang="en-US">
              <a:ea typeface="+mn-lt"/>
              <a:cs typeface="+mn-lt"/>
            </a:endParaRPr>
          </a:p>
        </p:txBody>
      </p:sp>
      <p:sp>
        <p:nvSpPr>
          <p:cNvPr id="12" name="TextBox 11">
            <a:extLst>
              <a:ext uri="{FF2B5EF4-FFF2-40B4-BE49-F238E27FC236}">
                <a16:creationId xmlns:a16="http://schemas.microsoft.com/office/drawing/2014/main" id="{D566AF93-2722-E29A-BEF6-B7DCDCE72DE7}"/>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a:t>
            </a:r>
            <a:endParaRPr lang="en-US"/>
          </a:p>
          <a:p>
            <a:endParaRPr lang="en-US" sz="2400" b="1">
              <a:solidFill>
                <a:srgbClr val="1C1C3D"/>
              </a:solidFill>
              <a:ea typeface="Calibri"/>
              <a:cs typeface="Calibri"/>
            </a:endParaRPr>
          </a:p>
        </p:txBody>
      </p:sp>
      <p:grpSp>
        <p:nvGrpSpPr>
          <p:cNvPr id="28" name="Group 32">
            <a:extLst>
              <a:ext uri="{FF2B5EF4-FFF2-40B4-BE49-F238E27FC236}">
                <a16:creationId xmlns:a16="http://schemas.microsoft.com/office/drawing/2014/main" id="{91444144-6262-BEEE-40AA-75714F4F4FF4}"/>
              </a:ext>
            </a:extLst>
          </p:cNvPr>
          <p:cNvGrpSpPr/>
          <p:nvPr/>
        </p:nvGrpSpPr>
        <p:grpSpPr>
          <a:xfrm>
            <a:off x="18881" y="9156530"/>
            <a:ext cx="18288000" cy="1124742"/>
            <a:chOff x="0" y="-192881"/>
            <a:chExt cx="24416939" cy="999771"/>
          </a:xfrm>
        </p:grpSpPr>
        <p:grpSp>
          <p:nvGrpSpPr>
            <p:cNvPr id="16" name="Group 33">
              <a:extLst>
                <a:ext uri="{FF2B5EF4-FFF2-40B4-BE49-F238E27FC236}">
                  <a16:creationId xmlns:a16="http://schemas.microsoft.com/office/drawing/2014/main" id="{4B4F5C84-F716-52A0-9E18-7957423F5198}"/>
                </a:ext>
              </a:extLst>
            </p:cNvPr>
            <p:cNvGrpSpPr/>
            <p:nvPr/>
          </p:nvGrpSpPr>
          <p:grpSpPr>
            <a:xfrm>
              <a:off x="0" y="-192881"/>
              <a:ext cx="24416939" cy="999771"/>
              <a:chOff x="0" y="-38100"/>
              <a:chExt cx="4823099" cy="197486"/>
            </a:xfrm>
          </p:grpSpPr>
          <p:sp>
            <p:nvSpPr>
              <p:cNvPr id="22" name="Freeform 34">
                <a:extLst>
                  <a:ext uri="{FF2B5EF4-FFF2-40B4-BE49-F238E27FC236}">
                    <a16:creationId xmlns:a16="http://schemas.microsoft.com/office/drawing/2014/main" id="{D460B5A9-5CB7-2966-D9F5-8061E8803563}"/>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4" name="TextBox 35">
                <a:extLst>
                  <a:ext uri="{FF2B5EF4-FFF2-40B4-BE49-F238E27FC236}">
                    <a16:creationId xmlns:a16="http://schemas.microsoft.com/office/drawing/2014/main" id="{5917F265-A4CF-91F9-6C59-9B38D239BB11}"/>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8" name="Freeform 36">
              <a:extLst>
                <a:ext uri="{FF2B5EF4-FFF2-40B4-BE49-F238E27FC236}">
                  <a16:creationId xmlns:a16="http://schemas.microsoft.com/office/drawing/2014/main" id="{4E57675D-A5A8-D3D2-2F8B-16C01FFE237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44" name="TextBox 43">
            <a:extLst>
              <a:ext uri="{FF2B5EF4-FFF2-40B4-BE49-F238E27FC236}">
                <a16:creationId xmlns:a16="http://schemas.microsoft.com/office/drawing/2014/main" id="{42A2ABBE-2C34-6443-19E5-2AFD405E9108}"/>
              </a:ext>
            </a:extLst>
          </p:cNvPr>
          <p:cNvSpPr txBox="1"/>
          <p:nvPr/>
        </p:nvSpPr>
        <p:spPr>
          <a:xfrm>
            <a:off x="15450679" y="96465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a:t>
            </a:r>
            <a:endParaRPr lang="en-US"/>
          </a:p>
          <a:p>
            <a:endParaRPr lang="en-US" sz="2400" b="1">
              <a:solidFill>
                <a:srgbClr val="1C1C3D"/>
              </a:solidFill>
              <a:ea typeface="Calibri"/>
              <a:cs typeface="Calibri"/>
            </a:endParaRPr>
          </a:p>
        </p:txBody>
      </p:sp>
      <p:sp>
        <p:nvSpPr>
          <p:cNvPr id="54" name="TextBox 20">
            <a:extLst>
              <a:ext uri="{FF2B5EF4-FFF2-40B4-BE49-F238E27FC236}">
                <a16:creationId xmlns:a16="http://schemas.microsoft.com/office/drawing/2014/main" id="{24C207C4-C263-148E-6050-08D6B00BF9FC}"/>
              </a:ext>
            </a:extLst>
          </p:cNvPr>
          <p:cNvSpPr txBox="1"/>
          <p:nvPr/>
        </p:nvSpPr>
        <p:spPr>
          <a:xfrm>
            <a:off x="7616965" y="9529142"/>
            <a:ext cx="285894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D9904672-3FB3-412E-4993-D42906560DB2}"/>
              </a:ext>
            </a:extLst>
          </p:cNvPr>
          <p:cNvGrpSpPr/>
          <p:nvPr/>
        </p:nvGrpSpPr>
        <p:grpSpPr>
          <a:xfrm>
            <a:off x="5861" y="-195479"/>
            <a:ext cx="18288948" cy="1548161"/>
            <a:chOff x="0" y="-47625"/>
            <a:chExt cx="5337868" cy="403887"/>
          </a:xfrm>
        </p:grpSpPr>
        <p:sp>
          <p:nvSpPr>
            <p:cNvPr id="3" name="Freeform 3">
              <a:extLst>
                <a:ext uri="{FF2B5EF4-FFF2-40B4-BE49-F238E27FC236}">
                  <a16:creationId xmlns:a16="http://schemas.microsoft.com/office/drawing/2014/main" id="{D3684663-2914-FDC3-F5E1-17CA1AD07F00}"/>
                </a:ext>
              </a:extLst>
            </p:cNvPr>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a:extLst>
                <a:ext uri="{FF2B5EF4-FFF2-40B4-BE49-F238E27FC236}">
                  <a16:creationId xmlns:a16="http://schemas.microsoft.com/office/drawing/2014/main" id="{CFDAED9A-F9B0-CD3E-A3E2-A4147BD1D515}"/>
                </a:ext>
              </a:extLst>
            </p:cNvPr>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7" name="TextBox 5">
            <a:extLst>
              <a:ext uri="{FF2B5EF4-FFF2-40B4-BE49-F238E27FC236}">
                <a16:creationId xmlns:a16="http://schemas.microsoft.com/office/drawing/2014/main" id="{B76A2B25-C119-6023-4B39-DF7CF0210C92}"/>
              </a:ext>
            </a:extLst>
          </p:cNvPr>
          <p:cNvSpPr txBox="1"/>
          <p:nvPr/>
        </p:nvSpPr>
        <p:spPr>
          <a:xfrm>
            <a:off x="239498" y="5214250"/>
            <a:ext cx="12349152" cy="873316"/>
          </a:xfrm>
          <a:prstGeom prst="rect">
            <a:avLst/>
          </a:prstGeom>
        </p:spPr>
        <p:txBody>
          <a:bodyPr wrap="square" lIns="0" tIns="0" rIns="0" bIns="0" rtlCol="0" anchor="t">
            <a:spAutoFit/>
          </a:bodyPr>
          <a:lstStyle/>
          <a:p>
            <a:pPr algn="ctr">
              <a:lnSpc>
                <a:spcPts val="7794"/>
              </a:lnSpc>
              <a:spcBef>
                <a:spcPct val="0"/>
              </a:spcBef>
            </a:pPr>
            <a:r>
              <a:rPr lang="en-US" sz="4000" b="1">
                <a:solidFill>
                  <a:srgbClr val="FBFDFD"/>
                </a:solidFill>
                <a:latin typeface="Gotham Bold"/>
                <a:ea typeface="Gotham Bold"/>
                <a:cs typeface="Gotham Bold"/>
                <a:sym typeface="Gotham Bold"/>
              </a:rPr>
              <a:t>Smart Farming Techniques</a:t>
            </a:r>
          </a:p>
        </p:txBody>
      </p:sp>
      <p:sp>
        <p:nvSpPr>
          <p:cNvPr id="9" name="TextBox 6">
            <a:extLst>
              <a:ext uri="{FF2B5EF4-FFF2-40B4-BE49-F238E27FC236}">
                <a16:creationId xmlns:a16="http://schemas.microsoft.com/office/drawing/2014/main" id="{2BEE5360-31EA-EE5C-56F2-D0458B63C8ED}"/>
              </a:ext>
            </a:extLst>
          </p:cNvPr>
          <p:cNvSpPr txBox="1"/>
          <p:nvPr/>
        </p:nvSpPr>
        <p:spPr>
          <a:xfrm>
            <a:off x="1014314" y="4718195"/>
            <a:ext cx="11206649" cy="433580"/>
          </a:xfrm>
          <a:prstGeom prst="rect">
            <a:avLst/>
          </a:prstGeom>
        </p:spPr>
        <p:txBody>
          <a:bodyPr wrap="square" lIns="0" tIns="0" rIns="0" bIns="0" rtlCol="0" anchor="t">
            <a:spAutoFit/>
          </a:bodyPr>
          <a:lstStyle/>
          <a:p>
            <a:pPr algn="just">
              <a:lnSpc>
                <a:spcPts val="3079"/>
              </a:lnSpc>
            </a:pPr>
            <a:r>
              <a:rPr lang="en-US" sz="4000">
                <a:solidFill>
                  <a:srgbClr val="000000"/>
                </a:solidFill>
                <a:ea typeface="+mn-lt"/>
                <a:cs typeface="+mn-lt"/>
                <a:sym typeface="Be Vietnam"/>
              </a:rPr>
              <a:t>Model Training and Prediction</a:t>
            </a:r>
            <a:endParaRPr lang="en-US" sz="4000"/>
          </a:p>
        </p:txBody>
      </p:sp>
      <p:sp>
        <p:nvSpPr>
          <p:cNvPr id="11" name="TextBox 8">
            <a:extLst>
              <a:ext uri="{FF2B5EF4-FFF2-40B4-BE49-F238E27FC236}">
                <a16:creationId xmlns:a16="http://schemas.microsoft.com/office/drawing/2014/main" id="{437ADDC2-9E10-B376-3D4E-EEF644C29440}"/>
              </a:ext>
            </a:extLst>
          </p:cNvPr>
          <p:cNvSpPr txBox="1"/>
          <p:nvPr/>
        </p:nvSpPr>
        <p:spPr>
          <a:xfrm>
            <a:off x="1010245" y="5574565"/>
            <a:ext cx="11404902" cy="433580"/>
          </a:xfrm>
          <a:prstGeom prst="rect">
            <a:avLst/>
          </a:prstGeom>
        </p:spPr>
        <p:txBody>
          <a:bodyPr wrap="square" lIns="0" tIns="0" rIns="0" bIns="0" rtlCol="0" anchor="t">
            <a:spAutoFit/>
          </a:bodyPr>
          <a:lstStyle/>
          <a:p>
            <a:pPr algn="just">
              <a:lnSpc>
                <a:spcPts val="3079"/>
              </a:lnSpc>
            </a:pPr>
            <a:r>
              <a:rPr lang="en-US" sz="4000">
                <a:solidFill>
                  <a:srgbClr val="000000"/>
                </a:solidFill>
                <a:ea typeface="+mn-lt"/>
                <a:cs typeface="+mn-lt"/>
                <a:sym typeface="Be Vietnam"/>
              </a:rPr>
              <a:t>Model Evaluation and Tuning</a:t>
            </a:r>
            <a:endParaRPr lang="en-US" sz="4000"/>
          </a:p>
        </p:txBody>
      </p:sp>
      <p:sp>
        <p:nvSpPr>
          <p:cNvPr id="19" name="TextBox 2">
            <a:extLst>
              <a:ext uri="{FF2B5EF4-FFF2-40B4-BE49-F238E27FC236}">
                <a16:creationId xmlns:a16="http://schemas.microsoft.com/office/drawing/2014/main" id="{8612F4CA-36C6-A3B4-0506-E22C7E19C966}"/>
              </a:ext>
            </a:extLst>
          </p:cNvPr>
          <p:cNvSpPr txBox="1"/>
          <p:nvPr/>
        </p:nvSpPr>
        <p:spPr>
          <a:xfrm>
            <a:off x="240806" y="1800454"/>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Completed Function (50%)</a:t>
            </a:r>
          </a:p>
        </p:txBody>
      </p:sp>
      <p:pic>
        <p:nvPicPr>
          <p:cNvPr id="8" name="Picture 7" descr="A group of tomatoes with green stems&#10;&#10;Description automatically generated">
            <a:extLst>
              <a:ext uri="{FF2B5EF4-FFF2-40B4-BE49-F238E27FC236}">
                <a16:creationId xmlns:a16="http://schemas.microsoft.com/office/drawing/2014/main" id="{5B881767-5F46-2B45-C0F6-DAAC09600766}"/>
              </a:ext>
            </a:extLst>
          </p:cNvPr>
          <p:cNvPicPr>
            <a:picLocks noChangeAspect="1"/>
          </p:cNvPicPr>
          <p:nvPr/>
        </p:nvPicPr>
        <p:blipFill>
          <a:blip r:embed="rId2"/>
          <a:stretch>
            <a:fillRect/>
          </a:stretch>
        </p:blipFill>
        <p:spPr>
          <a:xfrm>
            <a:off x="15926212" y="1998142"/>
            <a:ext cx="1096150" cy="1151670"/>
          </a:xfrm>
          <a:prstGeom prst="roundRect">
            <a:avLst/>
          </a:prstGeom>
        </p:spPr>
      </p:pic>
      <p:pic>
        <p:nvPicPr>
          <p:cNvPr id="2" name="Picture 1" descr="A rows of tomatoes growing in a greenhouse&#10;&#10;Description automatically generated">
            <a:extLst>
              <a:ext uri="{FF2B5EF4-FFF2-40B4-BE49-F238E27FC236}">
                <a16:creationId xmlns:a16="http://schemas.microsoft.com/office/drawing/2014/main" id="{C77E3159-0085-10FC-7C33-19B6FCCD9F86}"/>
              </a:ext>
            </a:extLst>
          </p:cNvPr>
          <p:cNvPicPr>
            <a:picLocks noChangeAspect="1"/>
          </p:cNvPicPr>
          <p:nvPr/>
        </p:nvPicPr>
        <p:blipFill>
          <a:blip r:embed="rId3"/>
          <a:stretch>
            <a:fillRect/>
          </a:stretch>
        </p:blipFill>
        <p:spPr>
          <a:xfrm>
            <a:off x="11581297" y="4869319"/>
            <a:ext cx="6564923" cy="4284052"/>
          </a:xfrm>
          <a:prstGeom prst="rect">
            <a:avLst/>
          </a:prstGeom>
        </p:spPr>
      </p:pic>
      <p:sp>
        <p:nvSpPr>
          <p:cNvPr id="6" name="TextBox 8">
            <a:extLst>
              <a:ext uri="{FF2B5EF4-FFF2-40B4-BE49-F238E27FC236}">
                <a16:creationId xmlns:a16="http://schemas.microsoft.com/office/drawing/2014/main" id="{C2B8F57A-2562-635C-BF35-0A9B9746ACB6}"/>
              </a:ext>
            </a:extLst>
          </p:cNvPr>
          <p:cNvSpPr txBox="1"/>
          <p:nvPr/>
        </p:nvSpPr>
        <p:spPr>
          <a:xfrm>
            <a:off x="1010244" y="6421729"/>
            <a:ext cx="11404902" cy="433580"/>
          </a:xfrm>
          <a:prstGeom prst="rect">
            <a:avLst/>
          </a:prstGeom>
        </p:spPr>
        <p:txBody>
          <a:bodyPr wrap="square" lIns="0" tIns="0" rIns="0" bIns="0" rtlCol="0" anchor="t">
            <a:spAutoFit/>
          </a:bodyPr>
          <a:lstStyle/>
          <a:p>
            <a:pPr algn="just">
              <a:lnSpc>
                <a:spcPts val="3079"/>
              </a:lnSpc>
            </a:pPr>
            <a:r>
              <a:rPr lang="en-US" sz="4000">
                <a:solidFill>
                  <a:srgbClr val="000000"/>
                </a:solidFill>
                <a:ea typeface="+mn-lt"/>
                <a:cs typeface="+mn-lt"/>
                <a:sym typeface="Be Vietnam"/>
              </a:rPr>
              <a:t>Result Generation</a:t>
            </a:r>
            <a:endParaRPr lang="en-US" sz="4000"/>
          </a:p>
        </p:txBody>
      </p:sp>
      <p:sp>
        <p:nvSpPr>
          <p:cNvPr id="10" name="TextBox 8">
            <a:extLst>
              <a:ext uri="{FF2B5EF4-FFF2-40B4-BE49-F238E27FC236}">
                <a16:creationId xmlns:a16="http://schemas.microsoft.com/office/drawing/2014/main" id="{2BA4B667-6126-9FD1-699D-FEE431966CE7}"/>
              </a:ext>
            </a:extLst>
          </p:cNvPr>
          <p:cNvSpPr txBox="1"/>
          <p:nvPr/>
        </p:nvSpPr>
        <p:spPr>
          <a:xfrm>
            <a:off x="1010244" y="3826447"/>
            <a:ext cx="11404902" cy="433580"/>
          </a:xfrm>
          <a:prstGeom prst="rect">
            <a:avLst/>
          </a:prstGeom>
        </p:spPr>
        <p:txBody>
          <a:bodyPr wrap="square" lIns="0" tIns="0" rIns="0" bIns="0" rtlCol="0" anchor="t">
            <a:spAutoFit/>
          </a:bodyPr>
          <a:lstStyle/>
          <a:p>
            <a:pPr algn="just">
              <a:lnSpc>
                <a:spcPts val="3079"/>
              </a:lnSpc>
            </a:pPr>
            <a:r>
              <a:rPr lang="en-US" sz="4000">
                <a:solidFill>
                  <a:srgbClr val="000000"/>
                </a:solidFill>
                <a:ea typeface="+mn-lt"/>
                <a:cs typeface="+mn-lt"/>
                <a:sym typeface="Be Vietnam"/>
              </a:rPr>
              <a:t>Data Collection and Preprocessing</a:t>
            </a:r>
            <a:endParaRPr lang="en-US" sz="4000"/>
          </a:p>
        </p:txBody>
      </p:sp>
      <p:grpSp>
        <p:nvGrpSpPr>
          <p:cNvPr id="34" name="Group 33">
            <a:extLst>
              <a:ext uri="{FF2B5EF4-FFF2-40B4-BE49-F238E27FC236}">
                <a16:creationId xmlns:a16="http://schemas.microsoft.com/office/drawing/2014/main" id="{122B12F3-92DE-B25D-FA94-415FF55092BF}"/>
              </a:ext>
            </a:extLst>
          </p:cNvPr>
          <p:cNvGrpSpPr/>
          <p:nvPr/>
        </p:nvGrpSpPr>
        <p:grpSpPr>
          <a:xfrm>
            <a:off x="2" y="9162259"/>
            <a:ext cx="18288000" cy="1124742"/>
            <a:chOff x="0" y="-192881"/>
            <a:chExt cx="24416939" cy="999771"/>
          </a:xfrm>
        </p:grpSpPr>
        <p:grpSp>
          <p:nvGrpSpPr>
            <p:cNvPr id="30" name="Group 29">
              <a:extLst>
                <a:ext uri="{FF2B5EF4-FFF2-40B4-BE49-F238E27FC236}">
                  <a16:creationId xmlns:a16="http://schemas.microsoft.com/office/drawing/2014/main" id="{DEDAFB3C-474B-9990-1E3E-AC3EFC9AAC1C}"/>
                </a:ext>
              </a:extLst>
            </p:cNvPr>
            <p:cNvGrpSpPr/>
            <p:nvPr/>
          </p:nvGrpSpPr>
          <p:grpSpPr>
            <a:xfrm>
              <a:off x="0" y="-192881"/>
              <a:ext cx="24416939" cy="999771"/>
              <a:chOff x="0" y="-38100"/>
              <a:chExt cx="4823099" cy="197486"/>
            </a:xfrm>
          </p:grpSpPr>
          <p:sp>
            <p:nvSpPr>
              <p:cNvPr id="32" name="Freeform 34">
                <a:extLst>
                  <a:ext uri="{FF2B5EF4-FFF2-40B4-BE49-F238E27FC236}">
                    <a16:creationId xmlns:a16="http://schemas.microsoft.com/office/drawing/2014/main" id="{B835295C-3549-1AC1-3745-6D3DFA5EF947}"/>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33" name="TextBox 35">
                <a:extLst>
                  <a:ext uri="{FF2B5EF4-FFF2-40B4-BE49-F238E27FC236}">
                    <a16:creationId xmlns:a16="http://schemas.microsoft.com/office/drawing/2014/main" id="{F027706B-D1F3-4517-A352-EB63A4CAC0F5}"/>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31" name="Freeform 36">
              <a:extLst>
                <a:ext uri="{FF2B5EF4-FFF2-40B4-BE49-F238E27FC236}">
                  <a16:creationId xmlns:a16="http://schemas.microsoft.com/office/drawing/2014/main" id="{AC0AED4D-7263-96AE-0D63-C816DFEB479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36" name="TextBox 35">
            <a:extLst>
              <a:ext uri="{FF2B5EF4-FFF2-40B4-BE49-F238E27FC236}">
                <a16:creationId xmlns:a16="http://schemas.microsoft.com/office/drawing/2014/main" id="{F4571942-4969-6C07-A3E4-8D0EA9AF01D0}"/>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15" name="TextBox 14">
            <a:extLst>
              <a:ext uri="{FF2B5EF4-FFF2-40B4-BE49-F238E27FC236}">
                <a16:creationId xmlns:a16="http://schemas.microsoft.com/office/drawing/2014/main" id="{38893FAF-317F-F7EE-1E3A-41548AE90640}"/>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36</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2010921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191AF0B5-250C-B859-B373-E526215F115A}"/>
              </a:ext>
            </a:extLst>
          </p:cNvPr>
          <p:cNvGrpSpPr/>
          <p:nvPr/>
        </p:nvGrpSpPr>
        <p:grpSpPr>
          <a:xfrm>
            <a:off x="3177383" y="1745769"/>
            <a:ext cx="15105993" cy="7270732"/>
            <a:chOff x="0" y="-47625"/>
            <a:chExt cx="4601807" cy="1914925"/>
          </a:xfrm>
        </p:grpSpPr>
        <p:sp>
          <p:nvSpPr>
            <p:cNvPr id="3" name="Freeform 3">
              <a:extLst>
                <a:ext uri="{FF2B5EF4-FFF2-40B4-BE49-F238E27FC236}">
                  <a16:creationId xmlns:a16="http://schemas.microsoft.com/office/drawing/2014/main" id="{99828BFC-E899-F42D-ACAB-ECE5F8582A85}"/>
                </a:ext>
              </a:extLst>
            </p:cNvPr>
            <p:cNvSpPr/>
            <p:nvPr/>
          </p:nvSpPr>
          <p:spPr>
            <a:xfrm>
              <a:off x="0" y="0"/>
              <a:ext cx="4601807" cy="1867300"/>
            </a:xfrm>
            <a:custGeom>
              <a:avLst/>
              <a:gdLst/>
              <a:ahLst/>
              <a:cxnLst/>
              <a:rect l="l" t="t" r="r" b="b"/>
              <a:pathLst>
                <a:path w="4601807" h="1867300">
                  <a:moveTo>
                    <a:pt x="22598" y="0"/>
                  </a:moveTo>
                  <a:lnTo>
                    <a:pt x="4579209" y="0"/>
                  </a:lnTo>
                  <a:cubicBezTo>
                    <a:pt x="4591689" y="0"/>
                    <a:pt x="4601807" y="10117"/>
                    <a:pt x="4601807" y="22598"/>
                  </a:cubicBezTo>
                  <a:lnTo>
                    <a:pt x="4601807" y="1844703"/>
                  </a:lnTo>
                  <a:cubicBezTo>
                    <a:pt x="4601807" y="1857183"/>
                    <a:pt x="4591689" y="1867300"/>
                    <a:pt x="4579209" y="1867300"/>
                  </a:cubicBezTo>
                  <a:lnTo>
                    <a:pt x="22598" y="1867300"/>
                  </a:lnTo>
                  <a:cubicBezTo>
                    <a:pt x="10117" y="1867300"/>
                    <a:pt x="0" y="1857183"/>
                    <a:pt x="0" y="1844703"/>
                  </a:cubicBezTo>
                  <a:lnTo>
                    <a:pt x="0" y="22598"/>
                  </a:lnTo>
                  <a:cubicBezTo>
                    <a:pt x="0" y="10117"/>
                    <a:pt x="10117" y="0"/>
                    <a:pt x="22598" y="0"/>
                  </a:cubicBezTo>
                  <a:close/>
                </a:path>
              </a:pathLst>
            </a:custGeom>
            <a:solidFill>
              <a:srgbClr val="A9C229"/>
            </a:solidFill>
          </p:spPr>
          <p:txBody>
            <a:bodyPr/>
            <a:lstStyle/>
            <a:p>
              <a:endParaRPr lang="en-US"/>
            </a:p>
          </p:txBody>
        </p:sp>
        <p:sp>
          <p:nvSpPr>
            <p:cNvPr id="4" name="TextBox 4">
              <a:extLst>
                <a:ext uri="{FF2B5EF4-FFF2-40B4-BE49-F238E27FC236}">
                  <a16:creationId xmlns:a16="http://schemas.microsoft.com/office/drawing/2014/main" id="{3318F12A-9C58-9C95-17FB-880E6305EF01}"/>
                </a:ext>
              </a:extLst>
            </p:cNvPr>
            <p:cNvSpPr txBox="1"/>
            <p:nvPr/>
          </p:nvSpPr>
          <p:spPr>
            <a:xfrm>
              <a:off x="0" y="-47625"/>
              <a:ext cx="4601807" cy="1914925"/>
            </a:xfrm>
            <a:prstGeom prst="rect">
              <a:avLst/>
            </a:prstGeom>
          </p:spPr>
          <p:txBody>
            <a:bodyPr lIns="50800" tIns="50800" rIns="50800" bIns="50800" rtlCol="0" anchor="ctr"/>
            <a:lstStyle/>
            <a:p>
              <a:pPr algn="ctr">
                <a:lnSpc>
                  <a:spcPts val="3639"/>
                </a:lnSpc>
              </a:pPr>
              <a:endParaRPr/>
            </a:p>
          </p:txBody>
        </p:sp>
      </p:grpSp>
      <p:sp>
        <p:nvSpPr>
          <p:cNvPr id="13" name="TextBox 9">
            <a:extLst>
              <a:ext uri="{FF2B5EF4-FFF2-40B4-BE49-F238E27FC236}">
                <a16:creationId xmlns:a16="http://schemas.microsoft.com/office/drawing/2014/main" id="{AFD6E047-5480-7E60-1416-2557060E8FA2}"/>
              </a:ext>
            </a:extLst>
          </p:cNvPr>
          <p:cNvSpPr txBox="1"/>
          <p:nvPr/>
        </p:nvSpPr>
        <p:spPr>
          <a:xfrm>
            <a:off x="4689230" y="3005112"/>
            <a:ext cx="5546138" cy="1040093"/>
          </a:xfrm>
          <a:prstGeom prst="rect">
            <a:avLst/>
          </a:prstGeom>
        </p:spPr>
        <p:txBody>
          <a:bodyPr wrap="square" lIns="0" tIns="0" rIns="0" bIns="0" rtlCol="0" anchor="t">
            <a:spAutoFit/>
          </a:bodyPr>
          <a:lstStyle/>
          <a:p>
            <a:pPr algn="ctr">
              <a:lnSpc>
                <a:spcPts val="9624"/>
              </a:lnSpc>
              <a:spcBef>
                <a:spcPct val="0"/>
              </a:spcBef>
            </a:pPr>
            <a:r>
              <a:rPr lang="en-US" sz="2800" b="1" spc="348">
                <a:solidFill>
                  <a:schemeClr val="tx1">
                    <a:lumMod val="95000"/>
                    <a:lumOff val="5000"/>
                  </a:schemeClr>
                </a:solidFill>
                <a:latin typeface="Open Sans Extra Bold"/>
                <a:ea typeface="Open Sans Extra Bold"/>
                <a:cs typeface="Open Sans Extra Bold"/>
                <a:sym typeface="Open Sans Extra Bold"/>
              </a:rPr>
              <a:t>Functional Requirements</a:t>
            </a:r>
            <a:endParaRPr lang="en-US" sz="2800" b="1" spc="348">
              <a:solidFill>
                <a:schemeClr val="tx1">
                  <a:lumMod val="95000"/>
                  <a:lumOff val="5000"/>
                </a:schemeClr>
              </a:solidFill>
              <a:latin typeface="Open Sans Extra Bold"/>
              <a:ea typeface="Open Sans Extra Bold"/>
              <a:cs typeface="Open Sans Extra Bold"/>
            </a:endParaRPr>
          </a:p>
        </p:txBody>
      </p:sp>
      <p:sp>
        <p:nvSpPr>
          <p:cNvPr id="23" name="TextBox 32">
            <a:extLst>
              <a:ext uri="{FF2B5EF4-FFF2-40B4-BE49-F238E27FC236}">
                <a16:creationId xmlns:a16="http://schemas.microsoft.com/office/drawing/2014/main" id="{2D4668E9-D50D-60D8-C752-4FB77A9DA02B}"/>
              </a:ext>
            </a:extLst>
          </p:cNvPr>
          <p:cNvSpPr txBox="1"/>
          <p:nvPr/>
        </p:nvSpPr>
        <p:spPr>
          <a:xfrm>
            <a:off x="5533292" y="4219503"/>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Data Input and Preprocessing</a:t>
            </a:r>
            <a:endParaRPr lang="en-US"/>
          </a:p>
        </p:txBody>
      </p:sp>
      <p:pic>
        <p:nvPicPr>
          <p:cNvPr id="25" name="Graphic 24" descr="Bullseye with solid fill">
            <a:extLst>
              <a:ext uri="{FF2B5EF4-FFF2-40B4-BE49-F238E27FC236}">
                <a16:creationId xmlns:a16="http://schemas.microsoft.com/office/drawing/2014/main" id="{0AD1616D-80BD-4372-5351-387E3E048E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202" y="4219503"/>
            <a:ext cx="691771" cy="691771"/>
          </a:xfrm>
          <a:prstGeom prst="rect">
            <a:avLst/>
          </a:prstGeom>
        </p:spPr>
      </p:pic>
      <p:sp>
        <p:nvSpPr>
          <p:cNvPr id="27" name="TextBox 32">
            <a:extLst>
              <a:ext uri="{FF2B5EF4-FFF2-40B4-BE49-F238E27FC236}">
                <a16:creationId xmlns:a16="http://schemas.microsoft.com/office/drawing/2014/main" id="{93EA5AEF-C284-C057-8E95-C10352CA06FF}"/>
              </a:ext>
            </a:extLst>
          </p:cNvPr>
          <p:cNvSpPr txBox="1"/>
          <p:nvPr/>
        </p:nvSpPr>
        <p:spPr>
          <a:xfrm>
            <a:off x="5533292" y="5183041"/>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Model Training and Prediction</a:t>
            </a:r>
            <a:endParaRPr lang="en-US">
              <a:solidFill>
                <a:schemeClr val="bg1"/>
              </a:solidFill>
            </a:endParaRPr>
          </a:p>
        </p:txBody>
      </p:sp>
      <p:sp>
        <p:nvSpPr>
          <p:cNvPr id="29" name="TextBox 32">
            <a:extLst>
              <a:ext uri="{FF2B5EF4-FFF2-40B4-BE49-F238E27FC236}">
                <a16:creationId xmlns:a16="http://schemas.microsoft.com/office/drawing/2014/main" id="{A3E06FBD-F5A2-11D1-5A55-631F58017DCE}"/>
              </a:ext>
            </a:extLst>
          </p:cNvPr>
          <p:cNvSpPr txBox="1"/>
          <p:nvPr/>
        </p:nvSpPr>
        <p:spPr>
          <a:xfrm>
            <a:off x="5516233" y="6072541"/>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Ensemble Learning</a:t>
            </a:r>
            <a:endParaRPr lang="en-US"/>
          </a:p>
        </p:txBody>
      </p:sp>
      <p:sp>
        <p:nvSpPr>
          <p:cNvPr id="31" name="TextBox 32">
            <a:extLst>
              <a:ext uri="{FF2B5EF4-FFF2-40B4-BE49-F238E27FC236}">
                <a16:creationId xmlns:a16="http://schemas.microsoft.com/office/drawing/2014/main" id="{65065AF8-0D16-80A9-71B8-467F811AA129}"/>
              </a:ext>
            </a:extLst>
          </p:cNvPr>
          <p:cNvSpPr txBox="1"/>
          <p:nvPr/>
        </p:nvSpPr>
        <p:spPr>
          <a:xfrm>
            <a:off x="5533292" y="6977395"/>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Prediction Output</a:t>
            </a:r>
            <a:endParaRPr lang="en-US">
              <a:solidFill>
                <a:schemeClr val="bg1"/>
              </a:solidFill>
            </a:endParaRPr>
          </a:p>
        </p:txBody>
      </p:sp>
      <p:pic>
        <p:nvPicPr>
          <p:cNvPr id="33" name="Graphic 32" descr="Bullseye with solid fill">
            <a:extLst>
              <a:ext uri="{FF2B5EF4-FFF2-40B4-BE49-F238E27FC236}">
                <a16:creationId xmlns:a16="http://schemas.microsoft.com/office/drawing/2014/main" id="{D085963D-48C3-736B-F678-9C81FA352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202" y="5127421"/>
            <a:ext cx="691771" cy="691771"/>
          </a:xfrm>
          <a:prstGeom prst="rect">
            <a:avLst/>
          </a:prstGeom>
        </p:spPr>
      </p:pic>
      <p:pic>
        <p:nvPicPr>
          <p:cNvPr id="35" name="Graphic 34" descr="Bullseye with solid fill">
            <a:extLst>
              <a:ext uri="{FF2B5EF4-FFF2-40B4-BE49-F238E27FC236}">
                <a16:creationId xmlns:a16="http://schemas.microsoft.com/office/drawing/2014/main" id="{93A2BCA4-9829-AFCF-90AC-364173A32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202" y="6035339"/>
            <a:ext cx="691771" cy="691771"/>
          </a:xfrm>
          <a:prstGeom prst="rect">
            <a:avLst/>
          </a:prstGeom>
        </p:spPr>
      </p:pic>
      <p:pic>
        <p:nvPicPr>
          <p:cNvPr id="37" name="Graphic 36" descr="Bullseye with solid fill">
            <a:extLst>
              <a:ext uri="{FF2B5EF4-FFF2-40B4-BE49-F238E27FC236}">
                <a16:creationId xmlns:a16="http://schemas.microsoft.com/office/drawing/2014/main" id="{AF05375B-C3AF-6AFD-F6E9-CC17273A6D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202" y="6943257"/>
            <a:ext cx="691771" cy="691771"/>
          </a:xfrm>
          <a:prstGeom prst="rect">
            <a:avLst/>
          </a:prstGeom>
        </p:spPr>
      </p:pic>
      <p:grpSp>
        <p:nvGrpSpPr>
          <p:cNvPr id="43" name="Group 42">
            <a:extLst>
              <a:ext uri="{FF2B5EF4-FFF2-40B4-BE49-F238E27FC236}">
                <a16:creationId xmlns:a16="http://schemas.microsoft.com/office/drawing/2014/main" id="{E3E0E894-917F-DC5E-25E9-BBDD0902B408}"/>
              </a:ext>
            </a:extLst>
          </p:cNvPr>
          <p:cNvGrpSpPr/>
          <p:nvPr/>
        </p:nvGrpSpPr>
        <p:grpSpPr>
          <a:xfrm>
            <a:off x="2" y="9162259"/>
            <a:ext cx="18288000" cy="1124742"/>
            <a:chOff x="0" y="-192881"/>
            <a:chExt cx="24416939" cy="999771"/>
          </a:xfrm>
        </p:grpSpPr>
        <p:grpSp>
          <p:nvGrpSpPr>
            <p:cNvPr id="39" name="Group 38">
              <a:extLst>
                <a:ext uri="{FF2B5EF4-FFF2-40B4-BE49-F238E27FC236}">
                  <a16:creationId xmlns:a16="http://schemas.microsoft.com/office/drawing/2014/main" id="{302B1FD0-240B-10AD-5506-E9857F3E7B11}"/>
                </a:ext>
              </a:extLst>
            </p:cNvPr>
            <p:cNvGrpSpPr/>
            <p:nvPr/>
          </p:nvGrpSpPr>
          <p:grpSpPr>
            <a:xfrm>
              <a:off x="0" y="-192881"/>
              <a:ext cx="24416939" cy="999771"/>
              <a:chOff x="0" y="-38100"/>
              <a:chExt cx="4823099" cy="197486"/>
            </a:xfrm>
          </p:grpSpPr>
          <p:sp>
            <p:nvSpPr>
              <p:cNvPr id="41" name="Freeform 34">
                <a:extLst>
                  <a:ext uri="{FF2B5EF4-FFF2-40B4-BE49-F238E27FC236}">
                    <a16:creationId xmlns:a16="http://schemas.microsoft.com/office/drawing/2014/main" id="{DD031351-DE41-253E-D0B1-B2851FD27F0A}"/>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42" name="TextBox 35">
                <a:extLst>
                  <a:ext uri="{FF2B5EF4-FFF2-40B4-BE49-F238E27FC236}">
                    <a16:creationId xmlns:a16="http://schemas.microsoft.com/office/drawing/2014/main" id="{13E13A4C-6086-62D0-24C0-51F959A9E37A}"/>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40" name="Freeform 36">
              <a:extLst>
                <a:ext uri="{FF2B5EF4-FFF2-40B4-BE49-F238E27FC236}">
                  <a16:creationId xmlns:a16="http://schemas.microsoft.com/office/drawing/2014/main" id="{C3D601CC-428D-4ADD-7FA8-4FA5BE9B3423}"/>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pic>
        <p:nvPicPr>
          <p:cNvPr id="2" name="Picture 1" descr="A tomato plants with the sun setting&#10;&#10;Description automatically generated">
            <a:extLst>
              <a:ext uri="{FF2B5EF4-FFF2-40B4-BE49-F238E27FC236}">
                <a16:creationId xmlns:a16="http://schemas.microsoft.com/office/drawing/2014/main" id="{58FDF093-C0FE-5031-E988-2EB22BC41741}"/>
              </a:ext>
            </a:extLst>
          </p:cNvPr>
          <p:cNvPicPr>
            <a:picLocks noChangeAspect="1"/>
          </p:cNvPicPr>
          <p:nvPr/>
        </p:nvPicPr>
        <p:blipFill>
          <a:blip r:embed="rId5"/>
          <a:stretch>
            <a:fillRect/>
          </a:stretch>
        </p:blipFill>
        <p:spPr>
          <a:xfrm>
            <a:off x="315893" y="456860"/>
            <a:ext cx="4566108" cy="4228563"/>
          </a:xfrm>
          <a:prstGeom prst="flowChartConnector">
            <a:avLst/>
          </a:prstGeom>
        </p:spPr>
      </p:pic>
      <p:pic>
        <p:nvPicPr>
          <p:cNvPr id="6" name="Picture 5" descr="A watering can pouring water from a plant&#10;&#10;Description automatically generated">
            <a:extLst>
              <a:ext uri="{FF2B5EF4-FFF2-40B4-BE49-F238E27FC236}">
                <a16:creationId xmlns:a16="http://schemas.microsoft.com/office/drawing/2014/main" id="{9A175078-7FBF-7C98-8C0F-414C1BB2227D}"/>
              </a:ext>
            </a:extLst>
          </p:cNvPr>
          <p:cNvPicPr>
            <a:picLocks noChangeAspect="1"/>
          </p:cNvPicPr>
          <p:nvPr/>
        </p:nvPicPr>
        <p:blipFill>
          <a:blip r:embed="rId6"/>
          <a:stretch>
            <a:fillRect/>
          </a:stretch>
        </p:blipFill>
        <p:spPr>
          <a:xfrm>
            <a:off x="602717" y="5794146"/>
            <a:ext cx="3282565" cy="3151701"/>
          </a:xfrm>
          <a:prstGeom prst="flowChartConnector">
            <a:avLst/>
          </a:prstGeom>
        </p:spPr>
      </p:pic>
      <p:sp>
        <p:nvSpPr>
          <p:cNvPr id="8" name="TextBox 7">
            <a:extLst>
              <a:ext uri="{FF2B5EF4-FFF2-40B4-BE49-F238E27FC236}">
                <a16:creationId xmlns:a16="http://schemas.microsoft.com/office/drawing/2014/main" id="{F598A3D3-09A5-AC39-57A0-D451F25F2E99}"/>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11" name="TextBox 10">
            <a:extLst>
              <a:ext uri="{FF2B5EF4-FFF2-40B4-BE49-F238E27FC236}">
                <a16:creationId xmlns:a16="http://schemas.microsoft.com/office/drawing/2014/main" id="{5A3050B0-8625-5352-AC8A-76E39CEF77FE}"/>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34</a:t>
            </a:r>
            <a:endParaRPr lang="en-US"/>
          </a:p>
          <a:p>
            <a:endParaRPr lang="en-US" sz="2400" b="1">
              <a:solidFill>
                <a:srgbClr val="1C1C3D"/>
              </a:solidFill>
              <a:ea typeface="Calibri"/>
              <a:cs typeface="Calibri"/>
            </a:endParaRPr>
          </a:p>
        </p:txBody>
      </p:sp>
      <p:sp>
        <p:nvSpPr>
          <p:cNvPr id="7" name="TextBox 32">
            <a:extLst>
              <a:ext uri="{FF2B5EF4-FFF2-40B4-BE49-F238E27FC236}">
                <a16:creationId xmlns:a16="http://schemas.microsoft.com/office/drawing/2014/main" id="{2D4668E9-D50D-60D8-C752-4FB77A9DA02B}"/>
              </a:ext>
            </a:extLst>
          </p:cNvPr>
          <p:cNvSpPr txBox="1"/>
          <p:nvPr/>
        </p:nvSpPr>
        <p:spPr>
          <a:xfrm>
            <a:off x="13063687" y="4195480"/>
            <a:ext cx="8105561" cy="58053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752"/>
              </a:lnSpc>
            </a:pPr>
            <a:r>
              <a:rPr lang="en-US" sz="3600">
                <a:solidFill>
                  <a:schemeClr val="bg1"/>
                </a:solidFill>
                <a:ea typeface="+mn-lt"/>
                <a:cs typeface="+mn-lt"/>
              </a:rPr>
              <a:t>Scalability</a:t>
            </a:r>
            <a:endParaRPr lang="en-US">
              <a:solidFill>
                <a:schemeClr val="bg1"/>
              </a:solidFill>
            </a:endParaRPr>
          </a:p>
        </p:txBody>
      </p:sp>
      <p:pic>
        <p:nvPicPr>
          <p:cNvPr id="9" name="Graphic 24" descr="Bullseye with solid fill">
            <a:extLst>
              <a:ext uri="{FF2B5EF4-FFF2-40B4-BE49-F238E27FC236}">
                <a16:creationId xmlns:a16="http://schemas.microsoft.com/office/drawing/2014/main" id="{0AD1616D-80BD-4372-5351-387E3E048E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52598" y="4195480"/>
            <a:ext cx="691771" cy="691771"/>
          </a:xfrm>
          <a:prstGeom prst="rect">
            <a:avLst/>
          </a:prstGeom>
        </p:spPr>
      </p:pic>
      <p:sp>
        <p:nvSpPr>
          <p:cNvPr id="10" name="TextBox 32">
            <a:extLst>
              <a:ext uri="{FF2B5EF4-FFF2-40B4-BE49-F238E27FC236}">
                <a16:creationId xmlns:a16="http://schemas.microsoft.com/office/drawing/2014/main" id="{93EA5AEF-C284-C057-8E95-C10352CA06FF}"/>
              </a:ext>
            </a:extLst>
          </p:cNvPr>
          <p:cNvSpPr txBox="1"/>
          <p:nvPr/>
        </p:nvSpPr>
        <p:spPr>
          <a:xfrm>
            <a:off x="13063687" y="5159018"/>
            <a:ext cx="8105561" cy="58053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752"/>
              </a:lnSpc>
            </a:pPr>
            <a:r>
              <a:rPr lang="en-US" sz="3600">
                <a:solidFill>
                  <a:schemeClr val="bg1"/>
                </a:solidFill>
                <a:ea typeface="+mn-lt"/>
                <a:cs typeface="+mn-lt"/>
              </a:rPr>
              <a:t>Reliability</a:t>
            </a:r>
            <a:endParaRPr lang="en-US"/>
          </a:p>
        </p:txBody>
      </p:sp>
      <p:sp>
        <p:nvSpPr>
          <p:cNvPr id="12" name="TextBox 32">
            <a:extLst>
              <a:ext uri="{FF2B5EF4-FFF2-40B4-BE49-F238E27FC236}">
                <a16:creationId xmlns:a16="http://schemas.microsoft.com/office/drawing/2014/main" id="{A3E06FBD-F5A2-11D1-5A55-631F58017DCE}"/>
              </a:ext>
            </a:extLst>
          </p:cNvPr>
          <p:cNvSpPr txBox="1"/>
          <p:nvPr/>
        </p:nvSpPr>
        <p:spPr>
          <a:xfrm>
            <a:off x="13046628" y="6048518"/>
            <a:ext cx="8105561" cy="58053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4752"/>
              </a:lnSpc>
            </a:pPr>
            <a:r>
              <a:rPr lang="en-US" sz="3600">
                <a:solidFill>
                  <a:schemeClr val="bg1"/>
                </a:solidFill>
                <a:ea typeface="+mn-lt"/>
                <a:cs typeface="+mn-lt"/>
              </a:rPr>
              <a:t>Performance and Speed </a:t>
            </a:r>
            <a:endParaRPr lang="en-US">
              <a:solidFill>
                <a:schemeClr val="bg1"/>
              </a:solidFill>
            </a:endParaRPr>
          </a:p>
        </p:txBody>
      </p:sp>
      <p:pic>
        <p:nvPicPr>
          <p:cNvPr id="14" name="Graphic 32" descr="Bullseye with solid fill">
            <a:extLst>
              <a:ext uri="{FF2B5EF4-FFF2-40B4-BE49-F238E27FC236}">
                <a16:creationId xmlns:a16="http://schemas.microsoft.com/office/drawing/2014/main" id="{D085963D-48C3-736B-F678-9C81FA352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52598" y="5103398"/>
            <a:ext cx="691771" cy="691771"/>
          </a:xfrm>
          <a:prstGeom prst="rect">
            <a:avLst/>
          </a:prstGeom>
        </p:spPr>
      </p:pic>
      <p:pic>
        <p:nvPicPr>
          <p:cNvPr id="15" name="Graphic 34" descr="Bullseye with solid fill">
            <a:extLst>
              <a:ext uri="{FF2B5EF4-FFF2-40B4-BE49-F238E27FC236}">
                <a16:creationId xmlns:a16="http://schemas.microsoft.com/office/drawing/2014/main" id="{93A2BCA4-9829-AFCF-90AC-364173A324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52598" y="6011316"/>
            <a:ext cx="691771" cy="691771"/>
          </a:xfrm>
          <a:prstGeom prst="rect">
            <a:avLst/>
          </a:prstGeom>
        </p:spPr>
      </p:pic>
      <p:sp>
        <p:nvSpPr>
          <p:cNvPr id="17" name="TextBox 9">
            <a:extLst>
              <a:ext uri="{FF2B5EF4-FFF2-40B4-BE49-F238E27FC236}">
                <a16:creationId xmlns:a16="http://schemas.microsoft.com/office/drawing/2014/main" id="{94F6286A-87E2-C31B-A022-786DF9070630}"/>
              </a:ext>
            </a:extLst>
          </p:cNvPr>
          <p:cNvSpPr txBox="1"/>
          <p:nvPr/>
        </p:nvSpPr>
        <p:spPr>
          <a:xfrm>
            <a:off x="12153899" y="3010974"/>
            <a:ext cx="6308139" cy="1040093"/>
          </a:xfrm>
          <a:prstGeom prst="rect">
            <a:avLst/>
          </a:prstGeom>
        </p:spPr>
        <p:txBody>
          <a:bodyPr wrap="square" lIns="0" tIns="0" rIns="0" bIns="0" rtlCol="0" anchor="t">
            <a:spAutoFit/>
          </a:bodyPr>
          <a:lstStyle/>
          <a:p>
            <a:pPr algn="ctr">
              <a:lnSpc>
                <a:spcPts val="9624"/>
              </a:lnSpc>
              <a:spcBef>
                <a:spcPct val="0"/>
              </a:spcBef>
            </a:pPr>
            <a:r>
              <a:rPr lang="en-US" sz="2800" b="1" spc="348">
                <a:solidFill>
                  <a:schemeClr val="tx1">
                    <a:lumMod val="95000"/>
                    <a:lumOff val="5000"/>
                  </a:schemeClr>
                </a:solidFill>
                <a:latin typeface="Open Sans Extra Bold"/>
                <a:ea typeface="Open Sans Extra Bold"/>
                <a:cs typeface="Open Sans Extra Bold"/>
                <a:sym typeface="Open Sans Extra Bold"/>
              </a:rPr>
              <a:t>Non-Functional Requirements</a:t>
            </a:r>
            <a:endParaRPr lang="en-US" sz="2800" b="1" spc="348">
              <a:solidFill>
                <a:schemeClr val="tx1">
                  <a:lumMod val="95000"/>
                  <a:lumOff val="5000"/>
                </a:schemeClr>
              </a:solidFill>
              <a:latin typeface="Open Sans Extra Bold"/>
              <a:ea typeface="Open Sans Extra Bold"/>
              <a:cs typeface="Open Sans Extra Bold"/>
            </a:endParaRPr>
          </a:p>
        </p:txBody>
      </p:sp>
    </p:spTree>
    <p:extLst>
      <p:ext uri="{BB962C8B-B14F-4D97-AF65-F5344CB8AC3E}">
        <p14:creationId xmlns:p14="http://schemas.microsoft.com/office/powerpoint/2010/main" val="3044531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79F8F9-DA05-FB29-05C5-BFF3895C50F0}"/>
              </a:ext>
            </a:extLst>
          </p:cNvPr>
          <p:cNvSpPr txBox="1"/>
          <p:nvPr/>
        </p:nvSpPr>
        <p:spPr>
          <a:xfrm>
            <a:off x="-3130522" y="1271296"/>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Future work</a:t>
            </a:r>
          </a:p>
        </p:txBody>
      </p:sp>
      <p:sp>
        <p:nvSpPr>
          <p:cNvPr id="5" name="TextBox 3">
            <a:extLst>
              <a:ext uri="{FF2B5EF4-FFF2-40B4-BE49-F238E27FC236}">
                <a16:creationId xmlns:a16="http://schemas.microsoft.com/office/drawing/2014/main" id="{4E6DD70B-B0EA-DC5D-D710-99A59583E5F1}"/>
              </a:ext>
            </a:extLst>
          </p:cNvPr>
          <p:cNvSpPr txBox="1"/>
          <p:nvPr/>
        </p:nvSpPr>
        <p:spPr>
          <a:xfrm>
            <a:off x="1247145" y="4149014"/>
            <a:ext cx="4666782" cy="397545"/>
          </a:xfrm>
          <a:prstGeom prst="rect">
            <a:avLst/>
          </a:prstGeom>
        </p:spPr>
        <p:txBody>
          <a:bodyPr wrap="square" lIns="0" tIns="0" rIns="0" bIns="0" rtlCol="0" anchor="t">
            <a:spAutoFit/>
          </a:bodyPr>
          <a:lstStyle/>
          <a:p>
            <a:pPr algn="just">
              <a:lnSpc>
                <a:spcPts val="3079"/>
              </a:lnSpc>
            </a:pPr>
            <a:r>
              <a:rPr lang="en-US" sz="2800" b="1">
                <a:solidFill>
                  <a:srgbClr val="000000"/>
                </a:solidFill>
                <a:ea typeface="+mn-lt"/>
                <a:cs typeface="+mn-lt"/>
                <a:sym typeface="Be Vietnam"/>
              </a:rPr>
              <a:t>Model Deployment</a:t>
            </a:r>
            <a:endParaRPr lang="en-US" sz="2800" b="1">
              <a:ea typeface="Calibri"/>
              <a:cs typeface="Calibri"/>
            </a:endParaRPr>
          </a:p>
        </p:txBody>
      </p:sp>
      <p:grpSp>
        <p:nvGrpSpPr>
          <p:cNvPr id="9" name="Group 9">
            <a:extLst>
              <a:ext uri="{FF2B5EF4-FFF2-40B4-BE49-F238E27FC236}">
                <a16:creationId xmlns:a16="http://schemas.microsoft.com/office/drawing/2014/main" id="{DD88A9FD-7BE1-FA1E-DB1F-20AA20DB29D5}"/>
              </a:ext>
            </a:extLst>
          </p:cNvPr>
          <p:cNvGrpSpPr/>
          <p:nvPr/>
        </p:nvGrpSpPr>
        <p:grpSpPr>
          <a:xfrm>
            <a:off x="7875" y="8793478"/>
            <a:ext cx="6725863" cy="1493319"/>
            <a:chOff x="0" y="-47625"/>
            <a:chExt cx="2053160" cy="566977"/>
          </a:xfrm>
        </p:grpSpPr>
        <p:sp>
          <p:nvSpPr>
            <p:cNvPr id="7" name="Freeform 10">
              <a:extLst>
                <a:ext uri="{FF2B5EF4-FFF2-40B4-BE49-F238E27FC236}">
                  <a16:creationId xmlns:a16="http://schemas.microsoft.com/office/drawing/2014/main" id="{26E368AB-ABB0-47A7-E7C8-786C05509078}"/>
                </a:ext>
              </a:extLst>
            </p:cNvPr>
            <p:cNvSpPr/>
            <p:nvPr/>
          </p:nvSpPr>
          <p:spPr>
            <a:xfrm>
              <a:off x="0" y="0"/>
              <a:ext cx="2053160" cy="519352"/>
            </a:xfrm>
            <a:custGeom>
              <a:avLst/>
              <a:gdLst/>
              <a:ahLst/>
              <a:cxnLst/>
              <a:rect l="l" t="t" r="r" b="b"/>
              <a:pathLst>
                <a:path w="2053160" h="519352">
                  <a:moveTo>
                    <a:pt x="50649" y="0"/>
                  </a:moveTo>
                  <a:lnTo>
                    <a:pt x="2002511" y="0"/>
                  </a:lnTo>
                  <a:cubicBezTo>
                    <a:pt x="2030484" y="0"/>
                    <a:pt x="2053160" y="22676"/>
                    <a:pt x="2053160" y="50649"/>
                  </a:cubicBezTo>
                  <a:lnTo>
                    <a:pt x="2053160" y="468703"/>
                  </a:lnTo>
                  <a:cubicBezTo>
                    <a:pt x="2053160" y="496676"/>
                    <a:pt x="2030484" y="519352"/>
                    <a:pt x="2002511" y="519352"/>
                  </a:cubicBezTo>
                  <a:lnTo>
                    <a:pt x="50649" y="519352"/>
                  </a:lnTo>
                  <a:cubicBezTo>
                    <a:pt x="22676" y="519352"/>
                    <a:pt x="0" y="496676"/>
                    <a:pt x="0" y="468703"/>
                  </a:cubicBezTo>
                  <a:lnTo>
                    <a:pt x="0" y="50649"/>
                  </a:lnTo>
                  <a:cubicBezTo>
                    <a:pt x="0" y="22676"/>
                    <a:pt x="22676" y="0"/>
                    <a:pt x="50649" y="0"/>
                  </a:cubicBezTo>
                  <a:close/>
                </a:path>
              </a:pathLst>
            </a:custGeom>
            <a:solidFill>
              <a:srgbClr val="A9C229"/>
            </a:solidFill>
          </p:spPr>
          <p:txBody>
            <a:bodyPr/>
            <a:lstStyle/>
            <a:p>
              <a:endParaRPr lang="en-US"/>
            </a:p>
          </p:txBody>
        </p:sp>
        <p:sp>
          <p:nvSpPr>
            <p:cNvPr id="8" name="TextBox 11">
              <a:extLst>
                <a:ext uri="{FF2B5EF4-FFF2-40B4-BE49-F238E27FC236}">
                  <a16:creationId xmlns:a16="http://schemas.microsoft.com/office/drawing/2014/main" id="{6ABDB688-9E69-8B3B-2F41-15B1620981F3}"/>
                </a:ext>
              </a:extLst>
            </p:cNvPr>
            <p:cNvSpPr txBox="1"/>
            <p:nvPr/>
          </p:nvSpPr>
          <p:spPr>
            <a:xfrm>
              <a:off x="0" y="-47625"/>
              <a:ext cx="2053160" cy="566977"/>
            </a:xfrm>
            <a:prstGeom prst="rect">
              <a:avLst/>
            </a:prstGeom>
          </p:spPr>
          <p:txBody>
            <a:bodyPr lIns="50800" tIns="50800" rIns="50800" bIns="50800" rtlCol="0" anchor="ctr"/>
            <a:lstStyle/>
            <a:p>
              <a:pPr algn="ctr">
                <a:lnSpc>
                  <a:spcPts val="3639"/>
                </a:lnSpc>
              </a:pPr>
              <a:endParaRPr/>
            </a:p>
          </p:txBody>
        </p:sp>
      </p:grpSp>
      <p:grpSp>
        <p:nvGrpSpPr>
          <p:cNvPr id="13" name="Group 12">
            <a:extLst>
              <a:ext uri="{FF2B5EF4-FFF2-40B4-BE49-F238E27FC236}">
                <a16:creationId xmlns:a16="http://schemas.microsoft.com/office/drawing/2014/main" id="{15E213B3-AEF2-4A5C-F818-22D97ABB70E5}"/>
              </a:ext>
            </a:extLst>
          </p:cNvPr>
          <p:cNvGrpSpPr/>
          <p:nvPr/>
        </p:nvGrpSpPr>
        <p:grpSpPr>
          <a:xfrm>
            <a:off x="12568371" y="-4323"/>
            <a:ext cx="5714748" cy="1151301"/>
            <a:chOff x="0" y="0"/>
            <a:chExt cx="2053160" cy="519352"/>
          </a:xfrm>
        </p:grpSpPr>
        <p:sp>
          <p:nvSpPr>
            <p:cNvPr id="11" name="Freeform 13">
              <a:extLst>
                <a:ext uri="{FF2B5EF4-FFF2-40B4-BE49-F238E27FC236}">
                  <a16:creationId xmlns:a16="http://schemas.microsoft.com/office/drawing/2014/main" id="{22895F68-B6AE-4ACF-D08A-2DC568412320}"/>
                </a:ext>
              </a:extLst>
            </p:cNvPr>
            <p:cNvSpPr/>
            <p:nvPr/>
          </p:nvSpPr>
          <p:spPr>
            <a:xfrm>
              <a:off x="0" y="0"/>
              <a:ext cx="2053160" cy="519352"/>
            </a:xfrm>
            <a:custGeom>
              <a:avLst/>
              <a:gdLst/>
              <a:ahLst/>
              <a:cxnLst/>
              <a:rect l="l" t="t" r="r" b="b"/>
              <a:pathLst>
                <a:path w="2053160" h="519352">
                  <a:moveTo>
                    <a:pt x="50649" y="0"/>
                  </a:moveTo>
                  <a:lnTo>
                    <a:pt x="2002511" y="0"/>
                  </a:lnTo>
                  <a:cubicBezTo>
                    <a:pt x="2030484" y="0"/>
                    <a:pt x="2053160" y="22676"/>
                    <a:pt x="2053160" y="50649"/>
                  </a:cubicBezTo>
                  <a:lnTo>
                    <a:pt x="2053160" y="468703"/>
                  </a:lnTo>
                  <a:cubicBezTo>
                    <a:pt x="2053160" y="496676"/>
                    <a:pt x="2030484" y="519352"/>
                    <a:pt x="2002511" y="519352"/>
                  </a:cubicBezTo>
                  <a:lnTo>
                    <a:pt x="50649" y="519352"/>
                  </a:lnTo>
                  <a:cubicBezTo>
                    <a:pt x="22676" y="519352"/>
                    <a:pt x="0" y="496676"/>
                    <a:pt x="0" y="468703"/>
                  </a:cubicBezTo>
                  <a:lnTo>
                    <a:pt x="0" y="50649"/>
                  </a:lnTo>
                  <a:cubicBezTo>
                    <a:pt x="0" y="22676"/>
                    <a:pt x="22676" y="0"/>
                    <a:pt x="50649" y="0"/>
                  </a:cubicBezTo>
                  <a:close/>
                </a:path>
              </a:pathLst>
            </a:custGeom>
            <a:solidFill>
              <a:srgbClr val="A9C229"/>
            </a:solidFill>
          </p:spPr>
          <p:txBody>
            <a:bodyPr/>
            <a:lstStyle/>
            <a:p>
              <a:endParaRPr lang="en-US"/>
            </a:p>
          </p:txBody>
        </p:sp>
        <p:sp>
          <p:nvSpPr>
            <p:cNvPr id="12" name="TextBox 14">
              <a:extLst>
                <a:ext uri="{FF2B5EF4-FFF2-40B4-BE49-F238E27FC236}">
                  <a16:creationId xmlns:a16="http://schemas.microsoft.com/office/drawing/2014/main" id="{17BD6304-1987-E6B1-674E-2CB8C6CCDD35}"/>
                </a:ext>
              </a:extLst>
            </p:cNvPr>
            <p:cNvSpPr txBox="1"/>
            <p:nvPr/>
          </p:nvSpPr>
          <p:spPr>
            <a:xfrm>
              <a:off x="0" y="199380"/>
              <a:ext cx="1505118" cy="319972"/>
            </a:xfrm>
            <a:prstGeom prst="rect">
              <a:avLst/>
            </a:prstGeom>
          </p:spPr>
          <p:txBody>
            <a:bodyPr lIns="50800" tIns="50800" rIns="50800" bIns="50800" rtlCol="0" anchor="ctr"/>
            <a:lstStyle/>
            <a:p>
              <a:pPr algn="ctr">
                <a:lnSpc>
                  <a:spcPts val="3639"/>
                </a:lnSpc>
              </a:pPr>
              <a:endParaRPr/>
            </a:p>
          </p:txBody>
        </p:sp>
      </p:grpSp>
      <p:grpSp>
        <p:nvGrpSpPr>
          <p:cNvPr id="29" name="Group 32">
            <a:extLst>
              <a:ext uri="{FF2B5EF4-FFF2-40B4-BE49-F238E27FC236}">
                <a16:creationId xmlns:a16="http://schemas.microsoft.com/office/drawing/2014/main" id="{4F07B67F-3F83-C1F2-5DBB-6D32F767BF4F}"/>
              </a:ext>
            </a:extLst>
          </p:cNvPr>
          <p:cNvGrpSpPr/>
          <p:nvPr/>
        </p:nvGrpSpPr>
        <p:grpSpPr>
          <a:xfrm>
            <a:off x="2" y="9162259"/>
            <a:ext cx="18288000" cy="1124742"/>
            <a:chOff x="0" y="-192881"/>
            <a:chExt cx="24416939" cy="999771"/>
          </a:xfrm>
        </p:grpSpPr>
        <p:grpSp>
          <p:nvGrpSpPr>
            <p:cNvPr id="25" name="Group 33">
              <a:extLst>
                <a:ext uri="{FF2B5EF4-FFF2-40B4-BE49-F238E27FC236}">
                  <a16:creationId xmlns:a16="http://schemas.microsoft.com/office/drawing/2014/main" id="{9BF8601A-B782-0570-D6A6-ACA5BBBA36AA}"/>
                </a:ext>
              </a:extLst>
            </p:cNvPr>
            <p:cNvGrpSpPr/>
            <p:nvPr/>
          </p:nvGrpSpPr>
          <p:grpSpPr>
            <a:xfrm>
              <a:off x="0" y="-192881"/>
              <a:ext cx="24416939" cy="999771"/>
              <a:chOff x="0" y="-38100"/>
              <a:chExt cx="4823099" cy="197486"/>
            </a:xfrm>
          </p:grpSpPr>
          <p:sp>
            <p:nvSpPr>
              <p:cNvPr id="27" name="Freeform 34">
                <a:extLst>
                  <a:ext uri="{FF2B5EF4-FFF2-40B4-BE49-F238E27FC236}">
                    <a16:creationId xmlns:a16="http://schemas.microsoft.com/office/drawing/2014/main" id="{371D0B72-2329-8498-6A97-F810BC2EFB3E}"/>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8" name="TextBox 35">
                <a:extLst>
                  <a:ext uri="{FF2B5EF4-FFF2-40B4-BE49-F238E27FC236}">
                    <a16:creationId xmlns:a16="http://schemas.microsoft.com/office/drawing/2014/main" id="{A40346D7-7935-62FD-B1A7-50B30859C06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6" name="Freeform 36">
              <a:extLst>
                <a:ext uri="{FF2B5EF4-FFF2-40B4-BE49-F238E27FC236}">
                  <a16:creationId xmlns:a16="http://schemas.microsoft.com/office/drawing/2014/main" id="{CC61094F-DFB9-347B-1612-B3478A4DF90C}"/>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pic>
        <p:nvPicPr>
          <p:cNvPr id="4" name="Picture 3" descr="A group of tomatoes with green stems&#10;&#10;Description automatically generated">
            <a:extLst>
              <a:ext uri="{FF2B5EF4-FFF2-40B4-BE49-F238E27FC236}">
                <a16:creationId xmlns:a16="http://schemas.microsoft.com/office/drawing/2014/main" id="{573ABC87-E26F-BB2F-8CDA-D8A26DDFEF8A}"/>
              </a:ext>
            </a:extLst>
          </p:cNvPr>
          <p:cNvPicPr>
            <a:picLocks noChangeAspect="1"/>
          </p:cNvPicPr>
          <p:nvPr/>
        </p:nvPicPr>
        <p:blipFill>
          <a:blip r:embed="rId3"/>
          <a:stretch>
            <a:fillRect/>
          </a:stretch>
        </p:blipFill>
        <p:spPr>
          <a:xfrm>
            <a:off x="16836819" y="8013287"/>
            <a:ext cx="1096150" cy="1151670"/>
          </a:xfrm>
          <a:prstGeom prst="roundRect">
            <a:avLst/>
          </a:prstGeom>
        </p:spPr>
      </p:pic>
      <p:sp>
        <p:nvSpPr>
          <p:cNvPr id="2" name="TextBox 3">
            <a:extLst>
              <a:ext uri="{FF2B5EF4-FFF2-40B4-BE49-F238E27FC236}">
                <a16:creationId xmlns:a16="http://schemas.microsoft.com/office/drawing/2014/main" id="{742529D5-D5D1-FF92-A4B5-B3E4548A9337}"/>
              </a:ext>
            </a:extLst>
          </p:cNvPr>
          <p:cNvSpPr txBox="1"/>
          <p:nvPr/>
        </p:nvSpPr>
        <p:spPr>
          <a:xfrm>
            <a:off x="1246469" y="2944341"/>
            <a:ext cx="7667105" cy="397545"/>
          </a:xfrm>
          <a:prstGeom prst="rect">
            <a:avLst/>
          </a:prstGeom>
        </p:spPr>
        <p:txBody>
          <a:bodyPr wrap="square" lIns="0" tIns="0" rIns="0" bIns="0" rtlCol="0" anchor="t">
            <a:spAutoFit/>
          </a:bodyPr>
          <a:lstStyle/>
          <a:p>
            <a:pPr algn="just">
              <a:lnSpc>
                <a:spcPts val="3079"/>
              </a:lnSpc>
            </a:pPr>
            <a:r>
              <a:rPr lang="en-US" sz="2800" b="1">
                <a:solidFill>
                  <a:srgbClr val="000000"/>
                </a:solidFill>
                <a:ea typeface="+mn-lt"/>
                <a:cs typeface="+mn-lt"/>
                <a:sym typeface="Be Vietnam"/>
              </a:rPr>
              <a:t>User Interface Development</a:t>
            </a:r>
            <a:endParaRPr lang="en-US" sz="2800" b="1">
              <a:solidFill>
                <a:srgbClr val="000000"/>
              </a:solidFill>
              <a:ea typeface="+mn-lt"/>
              <a:cs typeface="+mn-lt"/>
            </a:endParaRPr>
          </a:p>
        </p:txBody>
      </p:sp>
      <p:pic>
        <p:nvPicPr>
          <p:cNvPr id="15" name="Picture 14" descr="A screenshot of a cell phone&#10;&#10;Description automatically generated">
            <a:extLst>
              <a:ext uri="{FF2B5EF4-FFF2-40B4-BE49-F238E27FC236}">
                <a16:creationId xmlns:a16="http://schemas.microsoft.com/office/drawing/2014/main" id="{81D88B33-ACFB-E581-07FC-3EFBF4CECE80}"/>
              </a:ext>
            </a:extLst>
          </p:cNvPr>
          <p:cNvPicPr>
            <a:picLocks noChangeAspect="1"/>
          </p:cNvPicPr>
          <p:nvPr/>
        </p:nvPicPr>
        <p:blipFill>
          <a:blip r:embed="rId4"/>
          <a:stretch>
            <a:fillRect/>
          </a:stretch>
        </p:blipFill>
        <p:spPr>
          <a:xfrm>
            <a:off x="8391528" y="2397407"/>
            <a:ext cx="2906879" cy="6086698"/>
          </a:xfrm>
          <a:prstGeom prst="rect">
            <a:avLst/>
          </a:prstGeom>
        </p:spPr>
      </p:pic>
      <p:pic>
        <p:nvPicPr>
          <p:cNvPr id="17" name="Picture 16" descr="A screen shot of a chart&#10;&#10;Description automatically generated">
            <a:extLst>
              <a:ext uri="{FF2B5EF4-FFF2-40B4-BE49-F238E27FC236}">
                <a16:creationId xmlns:a16="http://schemas.microsoft.com/office/drawing/2014/main" id="{5AC0FE71-E353-66E7-2842-561DFEDC15BE}"/>
              </a:ext>
            </a:extLst>
          </p:cNvPr>
          <p:cNvPicPr>
            <a:picLocks noChangeAspect="1"/>
          </p:cNvPicPr>
          <p:nvPr/>
        </p:nvPicPr>
        <p:blipFill>
          <a:blip r:embed="rId5"/>
          <a:stretch>
            <a:fillRect/>
          </a:stretch>
        </p:blipFill>
        <p:spPr>
          <a:xfrm>
            <a:off x="12780670" y="2397406"/>
            <a:ext cx="2916462" cy="6086698"/>
          </a:xfrm>
          <a:prstGeom prst="rect">
            <a:avLst/>
          </a:prstGeom>
        </p:spPr>
      </p:pic>
      <p:sp>
        <p:nvSpPr>
          <p:cNvPr id="19" name="TextBox 18">
            <a:extLst>
              <a:ext uri="{FF2B5EF4-FFF2-40B4-BE49-F238E27FC236}">
                <a16:creationId xmlns:a16="http://schemas.microsoft.com/office/drawing/2014/main" id="{92EBF6AD-262C-BDC0-2F41-FAA6B8EE30A5}"/>
              </a:ext>
            </a:extLst>
          </p:cNvPr>
          <p:cNvSpPr txBox="1"/>
          <p:nvPr/>
        </p:nvSpPr>
        <p:spPr>
          <a:xfrm>
            <a:off x="3738282" y="9500347"/>
            <a:ext cx="9991164"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51D40"/>
                </a:solidFill>
                <a:latin typeface="Open Sans Extra Bold"/>
              </a:rPr>
              <a:t>IT21277504 </a:t>
            </a:r>
            <a:r>
              <a:rPr lang="en-US" sz="3700">
                <a:solidFill>
                  <a:srgbClr val="051D40"/>
                </a:solidFill>
                <a:latin typeface="Montserrat"/>
              </a:rPr>
              <a:t>|  </a:t>
            </a:r>
            <a:r>
              <a:rPr lang="en-US" sz="3600">
                <a:solidFill>
                  <a:srgbClr val="051D40"/>
                </a:solidFill>
                <a:latin typeface="Open Sans Extra Bold"/>
              </a:rPr>
              <a:t>Padukka P.D.M.D</a:t>
            </a:r>
            <a:r>
              <a:rPr lang="en-US" sz="3700">
                <a:solidFill>
                  <a:srgbClr val="051D40"/>
                </a:solidFill>
                <a:latin typeface="Montserrat"/>
              </a:rPr>
              <a:t> | 24-25J-250</a:t>
            </a:r>
            <a:endParaRPr lang="en-US"/>
          </a:p>
        </p:txBody>
      </p:sp>
      <p:sp>
        <p:nvSpPr>
          <p:cNvPr id="16" name="TextBox 15">
            <a:extLst>
              <a:ext uri="{FF2B5EF4-FFF2-40B4-BE49-F238E27FC236}">
                <a16:creationId xmlns:a16="http://schemas.microsoft.com/office/drawing/2014/main" id="{3A20C9E5-B36F-3CF5-1344-963E95EB0EE1}"/>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37</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320848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E2F3BB41-4EF1-2F3D-DC5E-C9653BC9B51E}"/>
              </a:ext>
            </a:extLst>
          </p:cNvPr>
          <p:cNvGrpSpPr/>
          <p:nvPr/>
        </p:nvGrpSpPr>
        <p:grpSpPr>
          <a:xfrm>
            <a:off x="-1589387" y="-511098"/>
            <a:ext cx="7931763" cy="11666251"/>
            <a:chOff x="0" y="-47625"/>
            <a:chExt cx="2089024" cy="3072593"/>
          </a:xfrm>
        </p:grpSpPr>
        <p:sp>
          <p:nvSpPr>
            <p:cNvPr id="3" name="Freeform 3">
              <a:extLst>
                <a:ext uri="{FF2B5EF4-FFF2-40B4-BE49-F238E27FC236}">
                  <a16:creationId xmlns:a16="http://schemas.microsoft.com/office/drawing/2014/main" id="{C7BF30FA-719F-46AF-446F-2BB5C06E1F21}"/>
                </a:ext>
              </a:extLst>
            </p:cNvPr>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4" name="TextBox 4">
              <a:extLst>
                <a:ext uri="{FF2B5EF4-FFF2-40B4-BE49-F238E27FC236}">
                  <a16:creationId xmlns:a16="http://schemas.microsoft.com/office/drawing/2014/main" id="{0712F888-E5E7-0FEF-E32D-7A549673E73B}"/>
                </a:ext>
              </a:extLst>
            </p:cNvPr>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pic>
        <p:nvPicPr>
          <p:cNvPr id="7" name="Picture 6" descr="A person standing in a greenhouse&#10;&#10;Description automatically generated">
            <a:extLst>
              <a:ext uri="{FF2B5EF4-FFF2-40B4-BE49-F238E27FC236}">
                <a16:creationId xmlns:a16="http://schemas.microsoft.com/office/drawing/2014/main" id="{CF4E8FA9-82A0-B678-E7C6-6D7D0A2D075F}"/>
              </a:ext>
            </a:extLst>
          </p:cNvPr>
          <p:cNvPicPr>
            <a:picLocks noChangeAspect="1"/>
          </p:cNvPicPr>
          <p:nvPr/>
        </p:nvPicPr>
        <p:blipFill>
          <a:blip r:embed="rId2"/>
          <a:stretch>
            <a:fillRect/>
          </a:stretch>
        </p:blipFill>
        <p:spPr>
          <a:xfrm>
            <a:off x="-231137" y="5475157"/>
            <a:ext cx="6340289" cy="4815728"/>
          </a:xfrm>
          <a:prstGeom prst="rect">
            <a:avLst/>
          </a:prstGeom>
        </p:spPr>
      </p:pic>
      <p:sp>
        <p:nvSpPr>
          <p:cNvPr id="9" name="Rectangle 8">
            <a:extLst>
              <a:ext uri="{FF2B5EF4-FFF2-40B4-BE49-F238E27FC236}">
                <a16:creationId xmlns:a16="http://schemas.microsoft.com/office/drawing/2014/main" id="{D775B29E-1666-1BB8-336A-360EBAC95AE6}"/>
              </a:ext>
            </a:extLst>
          </p:cNvPr>
          <p:cNvSpPr/>
          <p:nvPr/>
        </p:nvSpPr>
        <p:spPr>
          <a:xfrm>
            <a:off x="6815215" y="1392552"/>
            <a:ext cx="10988592" cy="8575637"/>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52933F-03C6-77D4-F471-752A133AC8BF}"/>
              </a:ext>
            </a:extLst>
          </p:cNvPr>
          <p:cNvSpPr txBox="1"/>
          <p:nvPr/>
        </p:nvSpPr>
        <p:spPr>
          <a:xfrm>
            <a:off x="7107242" y="3355458"/>
            <a:ext cx="10408834"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[1] D, S. (2024) Challenges of Greenhouse Labor Management and Automation, </a:t>
            </a:r>
            <a:r>
              <a:rPr lang="en-US" sz="2000" err="1">
                <a:ea typeface="+mn-lt"/>
                <a:cs typeface="+mn-lt"/>
              </a:rPr>
              <a:t>Kryzen</a:t>
            </a:r>
            <a:r>
              <a:rPr lang="en-US" sz="2000">
                <a:ea typeface="+mn-lt"/>
                <a:cs typeface="+mn-lt"/>
              </a:rPr>
              <a:t>. Available at: https://kryzen.com/challenges-of-greenhouse-labor-management-and-automation/ .</a:t>
            </a:r>
            <a:endParaRPr lang="en-US">
              <a:ea typeface="+mn-lt"/>
              <a:cs typeface="+mn-lt"/>
            </a:endParaRPr>
          </a:p>
          <a:p>
            <a:endParaRPr lang="en-US" sz="2000">
              <a:ea typeface="Calibri"/>
              <a:cs typeface="Calibri"/>
            </a:endParaRPr>
          </a:p>
          <a:p>
            <a:endParaRPr lang="en-US" sz="2000">
              <a:ea typeface="Calibri"/>
              <a:cs typeface="Calibri"/>
            </a:endParaRPr>
          </a:p>
          <a:p>
            <a:r>
              <a:rPr lang="en-US" sz="2000">
                <a:ea typeface="+mn-lt"/>
                <a:cs typeface="+mn-lt"/>
              </a:rPr>
              <a:t>[2] Fertigation in agriculture: Benefits, methods, and applications (2023) EOS Data Analytics. Available at: https://eos.com/blog/fertigation/ .</a:t>
            </a:r>
            <a:endParaRPr lang="en-US">
              <a:ea typeface="+mn-lt"/>
              <a:cs typeface="+mn-lt"/>
            </a:endParaRPr>
          </a:p>
          <a:p>
            <a:endParaRPr lang="en-US" sz="2000">
              <a:ea typeface="Calibri"/>
              <a:cs typeface="Calibri"/>
            </a:endParaRPr>
          </a:p>
          <a:p>
            <a:endParaRPr lang="en-US" sz="2000">
              <a:ea typeface="Calibri"/>
              <a:cs typeface="Calibri"/>
            </a:endParaRPr>
          </a:p>
          <a:p>
            <a:r>
              <a:rPr lang="en-US" sz="2000">
                <a:ea typeface="+mn-lt"/>
                <a:cs typeface="+mn-lt"/>
              </a:rPr>
              <a:t>[3] </a:t>
            </a:r>
            <a:r>
              <a:rPr lang="en-US" sz="2000" err="1">
                <a:ea typeface="+mn-lt"/>
                <a:cs typeface="+mn-lt"/>
              </a:rPr>
              <a:t>Elaydi</a:t>
            </a:r>
            <a:r>
              <a:rPr lang="en-US" sz="2000">
                <a:ea typeface="+mn-lt"/>
                <a:cs typeface="+mn-lt"/>
              </a:rPr>
              <a:t>, H.. (2017). An Automated Irrigation System for Greenhouses. American Journal of Electrical and Electronic Engineering. 5. 48-57. 10.12691/ajeee-5-2-3. </a:t>
            </a:r>
            <a:endParaRPr lang="en-US">
              <a:ea typeface="+mn-lt"/>
              <a:cs typeface="+mn-lt"/>
            </a:endParaRPr>
          </a:p>
          <a:p>
            <a:endParaRPr lang="en-US" sz="2000">
              <a:ea typeface="Calibri"/>
              <a:cs typeface="Calibri"/>
            </a:endParaRPr>
          </a:p>
          <a:p>
            <a:endParaRPr lang="en-US" sz="2000">
              <a:ea typeface="+mn-lt"/>
              <a:cs typeface="+mn-lt"/>
            </a:endParaRPr>
          </a:p>
          <a:p>
            <a:endParaRPr lang="en-US" sz="2000">
              <a:ea typeface="Calibri"/>
              <a:cs typeface="Calibri"/>
            </a:endParaRPr>
          </a:p>
        </p:txBody>
      </p:sp>
      <p:sp>
        <p:nvSpPr>
          <p:cNvPr id="13" name="TextBox 2">
            <a:extLst>
              <a:ext uri="{FF2B5EF4-FFF2-40B4-BE49-F238E27FC236}">
                <a16:creationId xmlns:a16="http://schemas.microsoft.com/office/drawing/2014/main" id="{14788E6D-71C5-2C7D-5DFE-04CE76B844BB}"/>
              </a:ext>
            </a:extLst>
          </p:cNvPr>
          <p:cNvSpPr txBox="1"/>
          <p:nvPr/>
        </p:nvSpPr>
        <p:spPr>
          <a:xfrm>
            <a:off x="6173249" y="1901876"/>
            <a:ext cx="12281917"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ea typeface="Gotham Bold"/>
                <a:cs typeface="Gotham Bold"/>
                <a:sym typeface="Gotham Bold"/>
              </a:rPr>
              <a:t>Reference</a:t>
            </a:r>
            <a:endParaRPr lang="en-US" sz="5567" b="1">
              <a:solidFill>
                <a:srgbClr val="000000"/>
              </a:solidFill>
              <a:latin typeface="Gotham Bold"/>
              <a:ea typeface="Gotham Bold"/>
              <a:cs typeface="Gotham Bold"/>
              <a:sym typeface="Gotham Bold"/>
            </a:endParaRPr>
          </a:p>
        </p:txBody>
      </p:sp>
      <p:sp>
        <p:nvSpPr>
          <p:cNvPr id="10" name="TextBox 9">
            <a:extLst>
              <a:ext uri="{FF2B5EF4-FFF2-40B4-BE49-F238E27FC236}">
                <a16:creationId xmlns:a16="http://schemas.microsoft.com/office/drawing/2014/main" id="{4758ADD4-E8F7-7847-BF11-A1B3CE99FE9C}"/>
              </a:ext>
            </a:extLst>
          </p:cNvPr>
          <p:cNvSpPr txBox="1"/>
          <p:nvPr/>
        </p:nvSpPr>
        <p:spPr>
          <a:xfrm>
            <a:off x="15587640" y="9251268"/>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38</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1067181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5">
            <a:extLst>
              <a:ext uri="{FF2B5EF4-FFF2-40B4-BE49-F238E27FC236}">
                <a16:creationId xmlns:a16="http://schemas.microsoft.com/office/drawing/2014/main" id="{2F7F9C6B-7F58-46AD-B998-A36DE9ED6E8A}"/>
              </a:ext>
            </a:extLst>
          </p:cNvPr>
          <p:cNvGrpSpPr/>
          <p:nvPr/>
        </p:nvGrpSpPr>
        <p:grpSpPr>
          <a:xfrm>
            <a:off x="14627050" y="-3058359"/>
            <a:ext cx="5603297" cy="5603297"/>
            <a:chOff x="0" y="0"/>
            <a:chExt cx="812800" cy="812800"/>
          </a:xfrm>
          <a:noFill/>
        </p:grpSpPr>
        <p:sp>
          <p:nvSpPr>
            <p:cNvPr id="27" name="Freeform 6">
              <a:extLst>
                <a:ext uri="{FF2B5EF4-FFF2-40B4-BE49-F238E27FC236}">
                  <a16:creationId xmlns:a16="http://schemas.microsoft.com/office/drawing/2014/main" id="{1448ABE7-D020-490A-AA4F-6DF579087B7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sz="2700"/>
            </a:p>
          </p:txBody>
        </p:sp>
        <p:sp>
          <p:nvSpPr>
            <p:cNvPr id="28" name="TextBox 7">
              <a:extLst>
                <a:ext uri="{FF2B5EF4-FFF2-40B4-BE49-F238E27FC236}">
                  <a16:creationId xmlns:a16="http://schemas.microsoft.com/office/drawing/2014/main" id="{BB6B5804-77F1-4E2D-92A3-44536B5015FA}"/>
                </a:ext>
              </a:extLst>
            </p:cNvPr>
            <p:cNvSpPr txBox="1"/>
            <p:nvPr/>
          </p:nvSpPr>
          <p:spPr>
            <a:xfrm>
              <a:off x="76200" y="38100"/>
              <a:ext cx="660400" cy="698500"/>
            </a:xfrm>
            <a:prstGeom prst="rect">
              <a:avLst/>
            </a:prstGeom>
            <a:grpFill/>
            <a:ln>
              <a:solidFill>
                <a:schemeClr val="accent3"/>
              </a:solidFill>
            </a:ln>
          </p:spPr>
          <p:txBody>
            <a:bodyPr lIns="76200" tIns="76200" rIns="76200" bIns="76200" rtlCol="0" anchor="ctr"/>
            <a:lstStyle/>
            <a:p>
              <a:pPr algn="ctr">
                <a:lnSpc>
                  <a:spcPts val="3989"/>
                </a:lnSpc>
                <a:spcBef>
                  <a:spcPct val="0"/>
                </a:spcBef>
              </a:pPr>
              <a:endParaRPr sz="2700"/>
            </a:p>
          </p:txBody>
        </p:sp>
      </p:grpSp>
      <p:grpSp>
        <p:nvGrpSpPr>
          <p:cNvPr id="9" name="Group 5">
            <a:extLst>
              <a:ext uri="{FF2B5EF4-FFF2-40B4-BE49-F238E27FC236}">
                <a16:creationId xmlns:a16="http://schemas.microsoft.com/office/drawing/2014/main" id="{481154FB-8F43-4F8F-893C-4896C6C1999E}"/>
              </a:ext>
            </a:extLst>
          </p:cNvPr>
          <p:cNvGrpSpPr/>
          <p:nvPr/>
        </p:nvGrpSpPr>
        <p:grpSpPr>
          <a:xfrm>
            <a:off x="-12285630" y="-768289"/>
            <a:ext cx="18100412" cy="11055290"/>
            <a:chOff x="0" y="88900"/>
            <a:chExt cx="1838772" cy="1174372"/>
          </a:xfrm>
        </p:grpSpPr>
        <p:sp>
          <p:nvSpPr>
            <p:cNvPr id="10" name="Freeform 6">
              <a:extLst>
                <a:ext uri="{FF2B5EF4-FFF2-40B4-BE49-F238E27FC236}">
                  <a16:creationId xmlns:a16="http://schemas.microsoft.com/office/drawing/2014/main" id="{8F48F908-3C2D-4502-ADD8-E72F9E14C679}"/>
                </a:ext>
              </a:extLst>
            </p:cNvPr>
            <p:cNvSpPr/>
            <p:nvPr/>
          </p:nvSpPr>
          <p:spPr>
            <a:xfrm>
              <a:off x="1248064" y="310927"/>
              <a:ext cx="590708" cy="952345"/>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chemeClr val="accent3"/>
            </a:solidFill>
          </p:spPr>
          <p:txBody>
            <a:bodyPr/>
            <a:lstStyle/>
            <a:p>
              <a:endParaRPr lang="en-US" sz="2700"/>
            </a:p>
          </p:txBody>
        </p:sp>
        <p:sp>
          <p:nvSpPr>
            <p:cNvPr id="11" name="TextBox 7">
              <a:extLst>
                <a:ext uri="{FF2B5EF4-FFF2-40B4-BE49-F238E27FC236}">
                  <a16:creationId xmlns:a16="http://schemas.microsoft.com/office/drawing/2014/main" id="{F556DDDA-A23D-4F0F-98A3-C5FD145E0975}"/>
                </a:ext>
              </a:extLst>
            </p:cNvPr>
            <p:cNvSpPr txBox="1"/>
            <p:nvPr/>
          </p:nvSpPr>
          <p:spPr>
            <a:xfrm>
              <a:off x="0" y="88900"/>
              <a:ext cx="660400" cy="904218"/>
            </a:xfrm>
            <a:prstGeom prst="rect">
              <a:avLst/>
            </a:prstGeom>
          </p:spPr>
          <p:txBody>
            <a:bodyPr lIns="76200" tIns="76200" rIns="76200" bIns="76200" rtlCol="0" anchor="ctr"/>
            <a:lstStyle/>
            <a:p>
              <a:pPr algn="ctr">
                <a:lnSpc>
                  <a:spcPts val="3989"/>
                </a:lnSpc>
                <a:spcBef>
                  <a:spcPct val="0"/>
                </a:spcBef>
              </a:pPr>
              <a:endParaRPr sz="2700">
                <a:solidFill>
                  <a:srgbClr val="40B59F"/>
                </a:solidFill>
              </a:endParaRPr>
            </a:p>
          </p:txBody>
        </p:sp>
      </p:grpSp>
      <p:grpSp>
        <p:nvGrpSpPr>
          <p:cNvPr id="14" name="Group 32">
            <a:extLst>
              <a:ext uri="{FF2B5EF4-FFF2-40B4-BE49-F238E27FC236}">
                <a16:creationId xmlns:a16="http://schemas.microsoft.com/office/drawing/2014/main" id="{217F955D-5F0D-404A-A911-FEC2434C8EBC}"/>
              </a:ext>
            </a:extLst>
          </p:cNvPr>
          <p:cNvGrpSpPr/>
          <p:nvPr/>
        </p:nvGrpSpPr>
        <p:grpSpPr>
          <a:xfrm>
            <a:off x="2" y="9379250"/>
            <a:ext cx="18288000" cy="907751"/>
            <a:chOff x="0" y="0"/>
            <a:chExt cx="24416939" cy="806890"/>
          </a:xfrm>
        </p:grpSpPr>
        <p:grpSp>
          <p:nvGrpSpPr>
            <p:cNvPr id="15" name="Group 33">
              <a:extLst>
                <a:ext uri="{FF2B5EF4-FFF2-40B4-BE49-F238E27FC236}">
                  <a16:creationId xmlns:a16="http://schemas.microsoft.com/office/drawing/2014/main" id="{1ADC2FAA-B87D-440F-8F61-E115EEEF7ECB}"/>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90ED6372-2313-42E4-AAF2-2826CFF929F6}"/>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514BA7FC-CC78-4071-8122-219E41DCC29C}"/>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6" name="Freeform 36">
              <a:extLst>
                <a:ext uri="{FF2B5EF4-FFF2-40B4-BE49-F238E27FC236}">
                  <a16:creationId xmlns:a16="http://schemas.microsoft.com/office/drawing/2014/main" id="{526917A0-DBF1-43A0-9F2D-B11F5FC7868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20" name="TextBox 16">
            <a:extLst>
              <a:ext uri="{FF2B5EF4-FFF2-40B4-BE49-F238E27FC236}">
                <a16:creationId xmlns:a16="http://schemas.microsoft.com/office/drawing/2014/main" id="{B9F4AED7-2B9B-4FB1-9852-ED6648BB54CD}"/>
              </a:ext>
            </a:extLst>
          </p:cNvPr>
          <p:cNvSpPr txBox="1"/>
          <p:nvPr/>
        </p:nvSpPr>
        <p:spPr>
          <a:xfrm>
            <a:off x="3706392" y="9545983"/>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
        <p:nvSpPr>
          <p:cNvPr id="13" name="Freeform 9">
            <a:extLst>
              <a:ext uri="{FF2B5EF4-FFF2-40B4-BE49-F238E27FC236}">
                <a16:creationId xmlns:a16="http://schemas.microsoft.com/office/drawing/2014/main" id="{811B7EBE-FF8A-4479-91DF-4CCA9425407D}"/>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sz="2700"/>
          </a:p>
        </p:txBody>
      </p:sp>
      <p:sp>
        <p:nvSpPr>
          <p:cNvPr id="24" name="TextBox 19">
            <a:extLst>
              <a:ext uri="{FF2B5EF4-FFF2-40B4-BE49-F238E27FC236}">
                <a16:creationId xmlns:a16="http://schemas.microsoft.com/office/drawing/2014/main" id="{3022A03C-C9E9-4937-9887-E676D4492025}"/>
              </a:ext>
            </a:extLst>
          </p:cNvPr>
          <p:cNvSpPr txBox="1"/>
          <p:nvPr/>
        </p:nvSpPr>
        <p:spPr>
          <a:xfrm>
            <a:off x="8175890" y="7199427"/>
            <a:ext cx="9067800" cy="932243"/>
          </a:xfrm>
          <a:prstGeom prst="rect">
            <a:avLst/>
          </a:prstGeom>
        </p:spPr>
        <p:txBody>
          <a:bodyPr wrap="square" lIns="0" tIns="0" rIns="0" bIns="0" rtlCol="0" anchor="t">
            <a:spAutoFit/>
          </a:bodyPr>
          <a:lstStyle/>
          <a:p>
            <a:pPr>
              <a:lnSpc>
                <a:spcPts val="8610"/>
              </a:lnSpc>
              <a:spcBef>
                <a:spcPct val="0"/>
              </a:spcBef>
            </a:pPr>
            <a:r>
              <a:rPr lang="en-US" sz="3600">
                <a:solidFill>
                  <a:srgbClr val="051D40"/>
                </a:solidFill>
                <a:latin typeface="Open Sans Extra Bold"/>
                <a:ea typeface="Open Sans Extra Bold"/>
                <a:cs typeface="Open Sans Extra Bold"/>
                <a:sym typeface="Open Sans Extra Bold"/>
              </a:rPr>
              <a:t>IT21342608 | </a:t>
            </a:r>
            <a:r>
              <a:rPr lang="en-US" sz="3600" err="1">
                <a:solidFill>
                  <a:srgbClr val="051D40"/>
                </a:solidFill>
                <a:latin typeface="Open Sans Extra Bold"/>
                <a:ea typeface="Open Sans Extra Bold"/>
                <a:cs typeface="Open Sans Extra Bold"/>
                <a:sym typeface="Open Sans Extra Bold"/>
              </a:rPr>
              <a:t>Kumaravithana</a:t>
            </a:r>
            <a:r>
              <a:rPr lang="en-US" sz="3600">
                <a:solidFill>
                  <a:srgbClr val="051D40"/>
                </a:solidFill>
                <a:latin typeface="Open Sans Extra Bold"/>
                <a:ea typeface="Open Sans Extra Bold"/>
                <a:cs typeface="Open Sans Extra Bold"/>
                <a:sym typeface="Open Sans Extra Bold"/>
              </a:rPr>
              <a:t> D.B</a:t>
            </a:r>
          </a:p>
        </p:txBody>
      </p:sp>
      <p:sp>
        <p:nvSpPr>
          <p:cNvPr id="25" name="TextBox 15">
            <a:extLst>
              <a:ext uri="{FF2B5EF4-FFF2-40B4-BE49-F238E27FC236}">
                <a16:creationId xmlns:a16="http://schemas.microsoft.com/office/drawing/2014/main" id="{581A05D9-65A8-4469-83D4-228E3CCA9F8C}"/>
              </a:ext>
            </a:extLst>
          </p:cNvPr>
          <p:cNvSpPr txBox="1"/>
          <p:nvPr/>
        </p:nvSpPr>
        <p:spPr>
          <a:xfrm>
            <a:off x="9525000" y="8128159"/>
            <a:ext cx="6354962" cy="663130"/>
          </a:xfrm>
          <a:prstGeom prst="rect">
            <a:avLst/>
          </a:prstGeom>
        </p:spPr>
        <p:txBody>
          <a:bodyPr wrap="square" lIns="0" tIns="0" rIns="0" bIns="0" rtlCol="0" anchor="t">
            <a:spAutoFit/>
          </a:bodyPr>
          <a:lstStyle/>
          <a:p>
            <a:pPr>
              <a:lnSpc>
                <a:spcPts val="5735"/>
              </a:lnSpc>
              <a:spcBef>
                <a:spcPct val="0"/>
              </a:spcBef>
            </a:pPr>
            <a:r>
              <a:rPr lang="en-US" sz="3200" spc="-81">
                <a:solidFill>
                  <a:srgbClr val="051D40"/>
                </a:solidFill>
                <a:latin typeface="Poppins"/>
                <a:ea typeface="Poppins"/>
                <a:cs typeface="Poppins"/>
                <a:sym typeface="Poppins"/>
              </a:rPr>
              <a:t>Software Engineering</a:t>
            </a:r>
          </a:p>
        </p:txBody>
      </p:sp>
      <p:sp>
        <p:nvSpPr>
          <p:cNvPr id="21" name="TextBox 19">
            <a:extLst>
              <a:ext uri="{FF2B5EF4-FFF2-40B4-BE49-F238E27FC236}">
                <a16:creationId xmlns:a16="http://schemas.microsoft.com/office/drawing/2014/main" id="{B24A619F-F1F1-44F4-BD71-9E3F169D7E98}"/>
              </a:ext>
            </a:extLst>
          </p:cNvPr>
          <p:cNvSpPr txBox="1"/>
          <p:nvPr/>
        </p:nvSpPr>
        <p:spPr>
          <a:xfrm>
            <a:off x="5800304" y="3091590"/>
            <a:ext cx="12330344" cy="3800271"/>
          </a:xfrm>
          <a:prstGeom prst="rect">
            <a:avLst/>
          </a:prstGeom>
        </p:spPr>
        <p:txBody>
          <a:bodyPr wrap="square" lIns="0" tIns="0" rIns="0" bIns="0" rtlCol="0" anchor="t">
            <a:spAutoFit/>
          </a:bodyPr>
          <a:lstStyle/>
          <a:p>
            <a:pPr algn="ctr"/>
            <a:r>
              <a:rPr lang="en-US" sz="6000" b="1">
                <a:solidFill>
                  <a:schemeClr val="accent3">
                    <a:lumMod val="75000"/>
                  </a:schemeClr>
                </a:solidFill>
                <a:ea typeface="+mn-lt"/>
                <a:cs typeface="+mn-lt"/>
              </a:rPr>
              <a:t>Automated Ripeness Sensing </a:t>
            </a:r>
            <a:r>
              <a:rPr lang="en-US" sz="6000" b="1">
                <a:solidFill>
                  <a:schemeClr val="accent3">
                    <a:lumMod val="75000"/>
                  </a:schemeClr>
                </a:solidFill>
              </a:rPr>
              <a:t>with </a:t>
            </a:r>
            <a:r>
              <a:rPr lang="en-US" sz="6000" b="1">
                <a:solidFill>
                  <a:schemeClr val="accent3">
                    <a:lumMod val="75000"/>
                  </a:schemeClr>
                </a:solidFill>
                <a:ea typeface="+mn-lt"/>
                <a:cs typeface="+mn-lt"/>
              </a:rPr>
              <a:t>Environmental and </a:t>
            </a:r>
            <a:r>
              <a:rPr lang="en-US" sz="6000" b="1">
                <a:solidFill>
                  <a:schemeClr val="accent3">
                    <a:lumMod val="75000"/>
                  </a:schemeClr>
                </a:solidFill>
              </a:rPr>
              <a:t>Harvest </a:t>
            </a:r>
            <a:r>
              <a:rPr lang="en-US" sz="6000" b="1">
                <a:solidFill>
                  <a:schemeClr val="accent3">
                    <a:lumMod val="75000"/>
                  </a:schemeClr>
                </a:solidFill>
                <a:ea typeface="+mn-lt"/>
                <a:cs typeface="+mn-lt"/>
              </a:rPr>
              <a:t>Prediction </a:t>
            </a:r>
            <a:r>
              <a:rPr lang="en-US" sz="6000" b="1">
                <a:solidFill>
                  <a:schemeClr val="accent3">
                    <a:lumMod val="75000"/>
                  </a:schemeClr>
                </a:solidFill>
              </a:rPr>
              <a:t>System</a:t>
            </a:r>
          </a:p>
          <a:p>
            <a:pPr algn="ctr">
              <a:lnSpc>
                <a:spcPts val="8610"/>
              </a:lnSpc>
              <a:spcBef>
                <a:spcPct val="0"/>
              </a:spcBef>
            </a:pPr>
            <a:endParaRPr lang="en-US" sz="6000" b="1">
              <a:solidFill>
                <a:schemeClr val="accent3">
                  <a:lumMod val="75000"/>
                </a:schemeClr>
              </a:solidFill>
              <a:latin typeface="Calibri"/>
              <a:ea typeface="Calibri"/>
              <a:cs typeface="Calibri"/>
            </a:endParaRPr>
          </a:p>
        </p:txBody>
      </p:sp>
      <p:pic>
        <p:nvPicPr>
          <p:cNvPr id="5" name="Picture 4" descr="A person in a white shirt&#10;&#10;Description automatically generated">
            <a:extLst>
              <a:ext uri="{FF2B5EF4-FFF2-40B4-BE49-F238E27FC236}">
                <a16:creationId xmlns:a16="http://schemas.microsoft.com/office/drawing/2014/main" id="{69E5819D-F67E-5E75-D743-A8162A4CE676}"/>
              </a:ext>
            </a:extLst>
          </p:cNvPr>
          <p:cNvPicPr>
            <a:picLocks noChangeAspect="1"/>
          </p:cNvPicPr>
          <p:nvPr/>
        </p:nvPicPr>
        <p:blipFill>
          <a:blip r:embed="rId3"/>
          <a:srcRect l="95" t="-119" r="-95" b="118"/>
          <a:stretch/>
        </p:blipFill>
        <p:spPr>
          <a:xfrm>
            <a:off x="756034" y="1884754"/>
            <a:ext cx="4380230" cy="42581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36DCDA63-D51A-389B-9C45-DDE87CBF412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45</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502277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295400" y="-446666"/>
            <a:ext cx="4992590" cy="9949802"/>
            <a:chOff x="0" y="0"/>
            <a:chExt cx="1314921" cy="2620524"/>
          </a:xfrm>
        </p:grpSpPr>
        <p:sp>
          <p:nvSpPr>
            <p:cNvPr id="3" name="Freeform 3"/>
            <p:cNvSpPr/>
            <p:nvPr/>
          </p:nvSpPr>
          <p:spPr>
            <a:xfrm>
              <a:off x="0" y="0"/>
              <a:ext cx="1314921" cy="2620524"/>
            </a:xfrm>
            <a:custGeom>
              <a:avLst/>
              <a:gdLst/>
              <a:ahLst/>
              <a:cxnLst/>
              <a:rect l="l" t="t" r="r" b="b"/>
              <a:pathLst>
                <a:path w="1314921" h="2620524">
                  <a:moveTo>
                    <a:pt x="79085" y="0"/>
                  </a:moveTo>
                  <a:lnTo>
                    <a:pt x="1235836" y="0"/>
                  </a:lnTo>
                  <a:cubicBezTo>
                    <a:pt x="1256811" y="0"/>
                    <a:pt x="1276926" y="8332"/>
                    <a:pt x="1291757" y="23163"/>
                  </a:cubicBezTo>
                  <a:cubicBezTo>
                    <a:pt x="1306589" y="37995"/>
                    <a:pt x="1314921" y="58110"/>
                    <a:pt x="1314921" y="79085"/>
                  </a:cubicBezTo>
                  <a:lnTo>
                    <a:pt x="1314921" y="2541439"/>
                  </a:lnTo>
                  <a:cubicBezTo>
                    <a:pt x="1314921" y="2562414"/>
                    <a:pt x="1306589" y="2582529"/>
                    <a:pt x="1291757" y="2597361"/>
                  </a:cubicBezTo>
                  <a:cubicBezTo>
                    <a:pt x="1276926" y="2612192"/>
                    <a:pt x="1256811" y="2620524"/>
                    <a:pt x="1235836" y="2620524"/>
                  </a:cubicBezTo>
                  <a:lnTo>
                    <a:pt x="79085" y="2620524"/>
                  </a:lnTo>
                  <a:cubicBezTo>
                    <a:pt x="58110" y="2620524"/>
                    <a:pt x="37995" y="2612192"/>
                    <a:pt x="23163" y="2597361"/>
                  </a:cubicBezTo>
                  <a:cubicBezTo>
                    <a:pt x="8332" y="2582529"/>
                    <a:pt x="0" y="2562414"/>
                    <a:pt x="0" y="2541439"/>
                  </a:cubicBezTo>
                  <a:lnTo>
                    <a:pt x="0" y="79085"/>
                  </a:lnTo>
                  <a:cubicBezTo>
                    <a:pt x="0" y="58110"/>
                    <a:pt x="8332" y="37995"/>
                    <a:pt x="23163" y="23163"/>
                  </a:cubicBezTo>
                  <a:cubicBezTo>
                    <a:pt x="37995" y="8332"/>
                    <a:pt x="58110" y="0"/>
                    <a:pt x="79085" y="0"/>
                  </a:cubicBezTo>
                  <a:close/>
                </a:path>
              </a:pathLst>
            </a:custGeom>
            <a:solidFill>
              <a:srgbClr val="A9C229"/>
            </a:solidFill>
          </p:spPr>
          <p:txBody>
            <a:bodyPr/>
            <a:lstStyle/>
            <a:p>
              <a:endParaRPr lang="en-US"/>
            </a:p>
          </p:txBody>
        </p:sp>
        <p:sp>
          <p:nvSpPr>
            <p:cNvPr id="4" name="TextBox 4"/>
            <p:cNvSpPr txBox="1"/>
            <p:nvPr/>
          </p:nvSpPr>
          <p:spPr>
            <a:xfrm>
              <a:off x="0" y="-47625"/>
              <a:ext cx="1314921" cy="2668149"/>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flipH="1">
            <a:off x="15849600" y="190500"/>
            <a:ext cx="1874613" cy="2115219"/>
          </a:xfrm>
          <a:custGeom>
            <a:avLst/>
            <a:gdLst/>
            <a:ahLst/>
            <a:cxnLst/>
            <a:rect l="l" t="t" r="r" b="b"/>
            <a:pathLst>
              <a:path w="1874613" h="2115219">
                <a:moveTo>
                  <a:pt x="1874613" y="0"/>
                </a:moveTo>
                <a:lnTo>
                  <a:pt x="0" y="0"/>
                </a:lnTo>
                <a:lnTo>
                  <a:pt x="0" y="2115219"/>
                </a:lnTo>
                <a:lnTo>
                  <a:pt x="1874613" y="2115219"/>
                </a:lnTo>
                <a:lnTo>
                  <a:pt x="1874613" y="0"/>
                </a:lnTo>
                <a:close/>
              </a:path>
            </a:pathLst>
          </a:custGeom>
          <a:blipFill>
            <a:blip r:embed="rId2"/>
            <a:stretch>
              <a:fillRect/>
            </a:stretch>
          </a:blipFill>
        </p:spPr>
        <p:txBody>
          <a:bodyPr/>
          <a:lstStyle/>
          <a:p>
            <a:endParaRPr lang="en-US"/>
          </a:p>
        </p:txBody>
      </p:sp>
      <p:sp>
        <p:nvSpPr>
          <p:cNvPr id="8" name="TextBox 8"/>
          <p:cNvSpPr txBox="1"/>
          <p:nvPr/>
        </p:nvSpPr>
        <p:spPr>
          <a:xfrm>
            <a:off x="9448800" y="430601"/>
            <a:ext cx="6904646" cy="962892"/>
          </a:xfrm>
          <a:prstGeom prst="rect">
            <a:avLst/>
          </a:prstGeom>
        </p:spPr>
        <p:txBody>
          <a:bodyPr wrap="square" lIns="0" tIns="0" rIns="0" bIns="0" rtlCol="0" anchor="t">
            <a:spAutoFit/>
          </a:bodyPr>
          <a:lstStyle/>
          <a:p>
            <a:pPr marL="0" lvl="0" indent="0" algn="ctr">
              <a:lnSpc>
                <a:spcPts val="8195"/>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Background</a:t>
            </a:r>
          </a:p>
        </p:txBody>
      </p:sp>
      <p:grpSp>
        <p:nvGrpSpPr>
          <p:cNvPr id="11" name="Group 11">
            <a:extLst>
              <a:ext uri="{FF2B5EF4-FFF2-40B4-BE49-F238E27FC236}">
                <a16:creationId xmlns:a16="http://schemas.microsoft.com/office/drawing/2014/main" id="{082E2C2C-09D5-4ED1-92B3-6B03EB3464E4}"/>
              </a:ext>
            </a:extLst>
          </p:cNvPr>
          <p:cNvGrpSpPr/>
          <p:nvPr/>
        </p:nvGrpSpPr>
        <p:grpSpPr>
          <a:xfrm>
            <a:off x="723560" y="2065344"/>
            <a:ext cx="8229600" cy="8229600"/>
            <a:chOff x="0" y="0"/>
            <a:chExt cx="10972800" cy="10972800"/>
          </a:xfrm>
        </p:grpSpPr>
        <p:pic>
          <p:nvPicPr>
            <p:cNvPr id="12" name="Picture 12">
              <a:extLst>
                <a:ext uri="{FF2B5EF4-FFF2-40B4-BE49-F238E27FC236}">
                  <a16:creationId xmlns:a16="http://schemas.microsoft.com/office/drawing/2014/main" id="{D16D17FF-CDFE-41B4-84D5-2784DD7FEE28}"/>
                </a:ext>
              </a:extLst>
            </p:cNvPr>
            <p:cNvPicPr>
              <a:picLocks noChangeAspect="1"/>
            </p:cNvPicPr>
            <p:nvPr/>
          </p:nvPicPr>
          <p:blipFill>
            <a:blip r:embed="rId3"/>
            <a:srcRect l="25449" r="7883"/>
            <a:stretch>
              <a:fillRect/>
            </a:stretch>
          </p:blipFill>
          <p:spPr>
            <a:xfrm>
              <a:off x="0" y="0"/>
              <a:ext cx="10972800" cy="1097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5" name="Group 32">
            <a:extLst>
              <a:ext uri="{FF2B5EF4-FFF2-40B4-BE49-F238E27FC236}">
                <a16:creationId xmlns:a16="http://schemas.microsoft.com/office/drawing/2014/main" id="{B0755635-54F2-4BA4-BD30-54CB3AD6AE50}"/>
              </a:ext>
            </a:extLst>
          </p:cNvPr>
          <p:cNvGrpSpPr/>
          <p:nvPr/>
        </p:nvGrpSpPr>
        <p:grpSpPr>
          <a:xfrm>
            <a:off x="18881" y="9373521"/>
            <a:ext cx="18288000" cy="907751"/>
            <a:chOff x="0" y="0"/>
            <a:chExt cx="24416939" cy="806890"/>
          </a:xfrm>
        </p:grpSpPr>
        <p:grpSp>
          <p:nvGrpSpPr>
            <p:cNvPr id="16" name="Group 33">
              <a:extLst>
                <a:ext uri="{FF2B5EF4-FFF2-40B4-BE49-F238E27FC236}">
                  <a16:creationId xmlns:a16="http://schemas.microsoft.com/office/drawing/2014/main" id="{E553C110-BFA8-412E-9B26-013389499D5A}"/>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438561A7-3D15-46FD-BA07-5171E9AA53D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279527A2-7EF1-436C-AC75-D072F8225C0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77D49B5-33EE-42D7-8FF9-979D2DFB43D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25" name="Rectangle 5">
            <a:extLst>
              <a:ext uri="{FF2B5EF4-FFF2-40B4-BE49-F238E27FC236}">
                <a16:creationId xmlns:a16="http://schemas.microsoft.com/office/drawing/2014/main" id="{D9C4B8DB-96A3-446F-A670-80D6E30C195D}"/>
              </a:ext>
            </a:extLst>
          </p:cNvPr>
          <p:cNvSpPr>
            <a:spLocks noChangeArrowheads="1"/>
          </p:cNvSpPr>
          <p:nvPr/>
        </p:nvSpPr>
        <p:spPr bwMode="auto">
          <a:xfrm>
            <a:off x="9144613" y="3065869"/>
            <a:ext cx="879230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800">
                <a:ea typeface="+mn-lt"/>
                <a:cs typeface="Calibri"/>
              </a:rPr>
              <a:t>This system utilizes cameras for periodic fruit monitoring</a:t>
            </a:r>
            <a:r>
              <a:rPr kumimoji="0" lang="en-US" sz="2800" i="0" u="none" strike="noStrike" cap="none" normalizeH="0" baseline="0">
                <a:ln>
                  <a:noFill/>
                </a:ln>
                <a:effectLst/>
                <a:ea typeface="+mn-lt"/>
                <a:cs typeface="Calibri"/>
              </a:rPr>
              <a:t>,</a:t>
            </a:r>
            <a:r>
              <a:rPr kumimoji="0" lang="en-US" sz="2800" b="0" i="0" u="none" strike="noStrike" cap="none" normalizeH="0" baseline="0">
                <a:ln>
                  <a:noFill/>
                </a:ln>
                <a:effectLst/>
                <a:ea typeface="+mn-lt"/>
                <a:cs typeface="Calibri"/>
              </a:rPr>
              <a:t> </a:t>
            </a:r>
            <a:r>
              <a:rPr lang="en-US" sz="2800">
                <a:ea typeface="+mn-lt"/>
                <a:cs typeface="Calibri"/>
              </a:rPr>
              <a:t>analyzing ripeness indicators to estimate the percentage of fruit maturity</a:t>
            </a:r>
            <a:r>
              <a:rPr kumimoji="0" lang="en-US" sz="2800" b="0" i="0" u="none" strike="noStrike" cap="none" normalizeH="0" baseline="0">
                <a:ln>
                  <a:noFill/>
                </a:ln>
                <a:effectLst/>
                <a:ea typeface="+mn-lt"/>
                <a:cs typeface="Calibri"/>
              </a:rPr>
              <a:t>.</a:t>
            </a:r>
            <a:r>
              <a:rPr lang="en-US" sz="2800">
                <a:ea typeface="+mn-lt"/>
                <a:cs typeface="Calibri"/>
              </a:rPr>
              <a:t> A key feature is its ability to predict the best harvest time with high accuracy</a:t>
            </a:r>
            <a:r>
              <a:rPr kumimoji="0" lang="en-US" sz="2800" b="0" i="0" u="none" strike="noStrike" cap="none" normalizeH="0" baseline="0">
                <a:ln>
                  <a:noFill/>
                </a:ln>
                <a:effectLst/>
                <a:ea typeface="+mn-lt"/>
                <a:cs typeface="Calibri"/>
              </a:rPr>
              <a:t>, </a:t>
            </a:r>
            <a:r>
              <a:rPr lang="en-US" sz="2800">
                <a:ea typeface="+mn-lt"/>
                <a:cs typeface="Calibri"/>
              </a:rPr>
              <a:t>ensuring fruits are picked at peak ripeness</a:t>
            </a:r>
            <a:r>
              <a:rPr kumimoji="0" lang="en-US" sz="2800" b="0" i="0" u="none" strike="noStrike" cap="none" normalizeH="0" baseline="0">
                <a:ln>
                  <a:noFill/>
                </a:ln>
                <a:effectLst/>
                <a:ea typeface="+mn-lt"/>
                <a:cs typeface="Calibri"/>
              </a:rPr>
              <a:t>. </a:t>
            </a:r>
            <a:r>
              <a:rPr lang="en-US" sz="2800">
                <a:ea typeface="+mn-lt"/>
                <a:cs typeface="Calibri"/>
              </a:rPr>
              <a:t>Additionally, the system suggests optimal environmental conditions that can be adjusted to enhance the ripening process. These novel capabilities—accurate harvest prediction and tailored environmental recommendations—enable farmers to improve ripeness detection</a:t>
            </a:r>
            <a:r>
              <a:rPr kumimoji="0" lang="en-US" sz="2800" b="0" i="0" u="none" strike="noStrike" cap="none" normalizeH="0" baseline="0">
                <a:ln>
                  <a:noFill/>
                </a:ln>
                <a:effectLst/>
                <a:ea typeface="+mn-lt"/>
                <a:cs typeface="Calibri"/>
              </a:rPr>
              <a:t>, </a:t>
            </a:r>
            <a:r>
              <a:rPr lang="en-US" sz="2800">
                <a:ea typeface="+mn-lt"/>
                <a:cs typeface="Calibri"/>
              </a:rPr>
              <a:t>reduce waste</a:t>
            </a:r>
            <a:r>
              <a:rPr kumimoji="0" lang="en-US" sz="2800" b="0" i="0" u="none" strike="noStrike" cap="none" normalizeH="0" baseline="0">
                <a:ln>
                  <a:noFill/>
                </a:ln>
                <a:effectLst/>
                <a:ea typeface="+mn-lt"/>
                <a:cs typeface="Calibri"/>
              </a:rPr>
              <a:t>, and </a:t>
            </a:r>
            <a:r>
              <a:rPr lang="en-US" sz="2800">
                <a:ea typeface="+mn-lt"/>
                <a:cs typeface="Calibri"/>
              </a:rPr>
              <a:t>maximize agricultural efficiency</a:t>
            </a:r>
            <a:r>
              <a:rPr kumimoji="0" lang="en-US" sz="2800" b="0" i="0" u="none" strike="noStrike" cap="none" normalizeH="0" baseline="0">
                <a:ln>
                  <a:noFill/>
                </a:ln>
                <a:effectLst/>
                <a:ea typeface="+mn-lt"/>
                <a:cs typeface="Calibri"/>
              </a:rPr>
              <a:t>.</a:t>
            </a:r>
            <a:endParaRPr lang="en-US">
              <a:ea typeface="Calibri"/>
              <a:cs typeface="Calibri"/>
            </a:endParaRPr>
          </a:p>
        </p:txBody>
      </p:sp>
      <p:sp>
        <p:nvSpPr>
          <p:cNvPr id="10" name="TextBox 9">
            <a:extLst>
              <a:ext uri="{FF2B5EF4-FFF2-40B4-BE49-F238E27FC236}">
                <a16:creationId xmlns:a16="http://schemas.microsoft.com/office/drawing/2014/main" id="{87C4C9C3-5A99-1C0B-0717-E673D5098A3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46</a:t>
            </a:r>
            <a:endParaRPr lang="en-US"/>
          </a:p>
          <a:p>
            <a:endParaRPr lang="en-US" sz="2400" b="1">
              <a:solidFill>
                <a:srgbClr val="1C1C3D"/>
              </a:solidFill>
              <a:ea typeface="Calibri"/>
              <a:cs typeface="Calibri"/>
            </a:endParaRPr>
          </a:p>
        </p:txBody>
      </p:sp>
      <p:sp>
        <p:nvSpPr>
          <p:cNvPr id="6" name="TextBox 16">
            <a:extLst>
              <a:ext uri="{FF2B5EF4-FFF2-40B4-BE49-F238E27FC236}">
                <a16:creationId xmlns:a16="http://schemas.microsoft.com/office/drawing/2014/main" id="{389E9D27-7695-226C-0481-C6DB370C7894}"/>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Tree>
    <p:extLst>
      <p:ext uri="{BB962C8B-B14F-4D97-AF65-F5344CB8AC3E}">
        <p14:creationId xmlns:p14="http://schemas.microsoft.com/office/powerpoint/2010/main" val="627768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1571922" y="-599213"/>
            <a:ext cx="7931763" cy="11485425"/>
            <a:chOff x="0" y="0"/>
            <a:chExt cx="2089024" cy="3024968"/>
          </a:xfrm>
        </p:grpSpPr>
        <p:sp>
          <p:nvSpPr>
            <p:cNvPr id="3" name="Freeform 3"/>
            <p:cNvSpPr/>
            <p:nvPr/>
          </p:nvSpPr>
          <p:spPr>
            <a:xfrm>
              <a:off x="0" y="0"/>
              <a:ext cx="2089024" cy="3024968"/>
            </a:xfrm>
            <a:custGeom>
              <a:avLst/>
              <a:gdLst/>
              <a:ahLst/>
              <a:cxnLst/>
              <a:rect l="l" t="t" r="r" b="b"/>
              <a:pathLst>
                <a:path w="2089024" h="3024968">
                  <a:moveTo>
                    <a:pt x="49779" y="0"/>
                  </a:moveTo>
                  <a:lnTo>
                    <a:pt x="2039245" y="0"/>
                  </a:lnTo>
                  <a:cubicBezTo>
                    <a:pt x="2052447" y="0"/>
                    <a:pt x="2065108" y="5245"/>
                    <a:pt x="2074444" y="14580"/>
                  </a:cubicBezTo>
                  <a:cubicBezTo>
                    <a:pt x="2083779" y="23915"/>
                    <a:pt x="2089024" y="36577"/>
                    <a:pt x="2089024" y="49779"/>
                  </a:cubicBezTo>
                  <a:lnTo>
                    <a:pt x="2089024" y="2975189"/>
                  </a:lnTo>
                  <a:cubicBezTo>
                    <a:pt x="2089024" y="3002681"/>
                    <a:pt x="2066737" y="3024968"/>
                    <a:pt x="2039245" y="3024968"/>
                  </a:cubicBezTo>
                  <a:lnTo>
                    <a:pt x="49779" y="3024968"/>
                  </a:lnTo>
                  <a:cubicBezTo>
                    <a:pt x="36577" y="3024968"/>
                    <a:pt x="23915" y="3019723"/>
                    <a:pt x="14580" y="3010388"/>
                  </a:cubicBezTo>
                  <a:cubicBezTo>
                    <a:pt x="5245" y="3001052"/>
                    <a:pt x="0" y="2988391"/>
                    <a:pt x="0" y="2975189"/>
                  </a:cubicBezTo>
                  <a:lnTo>
                    <a:pt x="0" y="49779"/>
                  </a:lnTo>
                  <a:cubicBezTo>
                    <a:pt x="0" y="36577"/>
                    <a:pt x="5245" y="23915"/>
                    <a:pt x="14580" y="14580"/>
                  </a:cubicBezTo>
                  <a:cubicBezTo>
                    <a:pt x="23915" y="5245"/>
                    <a:pt x="36577" y="0"/>
                    <a:pt x="49779" y="0"/>
                  </a:cubicBezTo>
                  <a:close/>
                </a:path>
              </a:pathLst>
            </a:custGeom>
            <a:solidFill>
              <a:srgbClr val="A9C229"/>
            </a:solidFill>
          </p:spPr>
          <p:txBody>
            <a:bodyPr/>
            <a:lstStyle/>
            <a:p>
              <a:endParaRPr lang="en-US"/>
            </a:p>
          </p:txBody>
        </p:sp>
        <p:sp>
          <p:nvSpPr>
            <p:cNvPr id="4" name="TextBox 4"/>
            <p:cNvSpPr txBox="1"/>
            <p:nvPr/>
          </p:nvSpPr>
          <p:spPr>
            <a:xfrm>
              <a:off x="0" y="-47625"/>
              <a:ext cx="2089024" cy="3072593"/>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5971502" y="661701"/>
            <a:ext cx="8457140" cy="872034"/>
          </a:xfrm>
          <a:prstGeom prst="rect">
            <a:avLst/>
          </a:prstGeom>
        </p:spPr>
        <p:txBody>
          <a:bodyPr wrap="square" lIns="0" tIns="0" rIns="0" bIns="0" rtlCol="0" anchor="t">
            <a:spAutoFit/>
          </a:bodyPr>
          <a:lstStyle/>
          <a:p>
            <a:pPr marL="0" lvl="0" indent="0" algn="l">
              <a:lnSpc>
                <a:spcPts val="6833"/>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Research Question?</a:t>
            </a:r>
          </a:p>
        </p:txBody>
      </p:sp>
      <p:sp>
        <p:nvSpPr>
          <p:cNvPr id="14" name="Freeform 14"/>
          <p:cNvSpPr/>
          <p:nvPr/>
        </p:nvSpPr>
        <p:spPr>
          <a:xfrm>
            <a:off x="239685" y="-528387"/>
            <a:ext cx="1874613" cy="2115219"/>
          </a:xfrm>
          <a:custGeom>
            <a:avLst/>
            <a:gdLst/>
            <a:ahLst/>
            <a:cxnLst/>
            <a:rect l="l" t="t" r="r" b="b"/>
            <a:pathLst>
              <a:path w="1874613" h="2115219">
                <a:moveTo>
                  <a:pt x="0" y="0"/>
                </a:moveTo>
                <a:lnTo>
                  <a:pt x="1874612" y="0"/>
                </a:lnTo>
                <a:lnTo>
                  <a:pt x="1874612" y="2115219"/>
                </a:lnTo>
                <a:lnTo>
                  <a:pt x="0" y="2115219"/>
                </a:lnTo>
                <a:lnTo>
                  <a:pt x="0" y="0"/>
                </a:lnTo>
                <a:close/>
              </a:path>
            </a:pathLst>
          </a:custGeom>
          <a:blipFill>
            <a:blip r:embed="rId2"/>
            <a:stretch>
              <a:fillRect/>
            </a:stretch>
          </a:blipFill>
        </p:spPr>
        <p:txBody>
          <a:bodyPr/>
          <a:lstStyle/>
          <a:p>
            <a:endParaRPr lang="en-US"/>
          </a:p>
        </p:txBody>
      </p:sp>
      <p:sp>
        <p:nvSpPr>
          <p:cNvPr id="15" name="Freeform 15"/>
          <p:cNvSpPr/>
          <p:nvPr/>
        </p:nvSpPr>
        <p:spPr>
          <a:xfrm flipH="1">
            <a:off x="13534142" y="2574561"/>
            <a:ext cx="1125980" cy="1270499"/>
          </a:xfrm>
          <a:custGeom>
            <a:avLst/>
            <a:gdLst/>
            <a:ahLst/>
            <a:cxnLst/>
            <a:rect l="l" t="t" r="r" b="b"/>
            <a:pathLst>
              <a:path w="1125980" h="1270499">
                <a:moveTo>
                  <a:pt x="1125980" y="0"/>
                </a:moveTo>
                <a:lnTo>
                  <a:pt x="0" y="0"/>
                </a:lnTo>
                <a:lnTo>
                  <a:pt x="0" y="1270500"/>
                </a:lnTo>
                <a:lnTo>
                  <a:pt x="1125980" y="1270500"/>
                </a:lnTo>
                <a:lnTo>
                  <a:pt x="1125980" y="0"/>
                </a:lnTo>
                <a:close/>
              </a:path>
            </a:pathLst>
          </a:custGeom>
          <a:blipFill>
            <a:blip r:embed="rId2"/>
            <a:stretch>
              <a:fillRect/>
            </a:stretch>
          </a:blipFill>
        </p:spPr>
        <p:txBody>
          <a:bodyPr/>
          <a:lstStyle/>
          <a:p>
            <a:endParaRPr lang="en-US"/>
          </a:p>
        </p:txBody>
      </p:sp>
      <p:sp>
        <p:nvSpPr>
          <p:cNvPr id="16" name="Freeform 16"/>
          <p:cNvSpPr/>
          <p:nvPr/>
        </p:nvSpPr>
        <p:spPr>
          <a:xfrm rot="820805">
            <a:off x="-1300782" y="7970051"/>
            <a:ext cx="3553664" cy="3846998"/>
          </a:xfrm>
          <a:custGeom>
            <a:avLst/>
            <a:gdLst/>
            <a:ahLst/>
            <a:cxnLst/>
            <a:rect l="l" t="t" r="r" b="b"/>
            <a:pathLst>
              <a:path w="3553664" h="3846998">
                <a:moveTo>
                  <a:pt x="0" y="0"/>
                </a:moveTo>
                <a:lnTo>
                  <a:pt x="3553664" y="0"/>
                </a:lnTo>
                <a:lnTo>
                  <a:pt x="3553664" y="3846997"/>
                </a:lnTo>
                <a:lnTo>
                  <a:pt x="0" y="3846997"/>
                </a:lnTo>
                <a:lnTo>
                  <a:pt x="0" y="0"/>
                </a:lnTo>
                <a:close/>
              </a:path>
            </a:pathLst>
          </a:custGeom>
          <a:blipFill>
            <a:blip r:embed="rId3"/>
            <a:stretch>
              <a:fillRect/>
            </a:stretch>
          </a:blipFill>
        </p:spPr>
        <p:txBody>
          <a:bodyPr/>
          <a:lstStyle/>
          <a:p>
            <a:endParaRPr lang="en-US"/>
          </a:p>
        </p:txBody>
      </p:sp>
      <p:grpSp>
        <p:nvGrpSpPr>
          <p:cNvPr id="19" name="Group 35">
            <a:extLst>
              <a:ext uri="{FF2B5EF4-FFF2-40B4-BE49-F238E27FC236}">
                <a16:creationId xmlns:a16="http://schemas.microsoft.com/office/drawing/2014/main" id="{FD0AEB9E-2975-400A-82D2-29D744EA853A}"/>
              </a:ext>
            </a:extLst>
          </p:cNvPr>
          <p:cNvGrpSpPr/>
          <p:nvPr/>
        </p:nvGrpSpPr>
        <p:grpSpPr>
          <a:xfrm>
            <a:off x="11821193" y="6150776"/>
            <a:ext cx="3716610" cy="3916788"/>
            <a:chOff x="0" y="0"/>
            <a:chExt cx="3644537" cy="3644537"/>
          </a:xfrm>
        </p:grpSpPr>
        <p:pic>
          <p:nvPicPr>
            <p:cNvPr id="20" name="Picture 36">
              <a:extLst>
                <a:ext uri="{FF2B5EF4-FFF2-40B4-BE49-F238E27FC236}">
                  <a16:creationId xmlns:a16="http://schemas.microsoft.com/office/drawing/2014/main" id="{A59846F5-DC09-47E3-B39A-E6105A1535C3}"/>
                </a:ext>
              </a:extLst>
            </p:cNvPr>
            <p:cNvPicPr>
              <a:picLocks noChangeAspect="1"/>
            </p:cNvPicPr>
            <p:nvPr/>
          </p:nvPicPr>
          <p:blipFill>
            <a:blip r:embed="rId4"/>
            <a:srcRect t="16687" b="16687"/>
            <a:stretch>
              <a:fillRect/>
            </a:stretch>
          </p:blipFill>
          <p:spPr>
            <a:xfrm>
              <a:off x="0" y="0"/>
              <a:ext cx="3644537" cy="3644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2" name="Group 32">
            <a:extLst>
              <a:ext uri="{FF2B5EF4-FFF2-40B4-BE49-F238E27FC236}">
                <a16:creationId xmlns:a16="http://schemas.microsoft.com/office/drawing/2014/main" id="{3E366035-949B-4D5D-B5C1-83FA54A1B3FA}"/>
              </a:ext>
            </a:extLst>
          </p:cNvPr>
          <p:cNvGrpSpPr/>
          <p:nvPr/>
        </p:nvGrpSpPr>
        <p:grpSpPr>
          <a:xfrm>
            <a:off x="2" y="9379250"/>
            <a:ext cx="18288000" cy="907751"/>
            <a:chOff x="0" y="0"/>
            <a:chExt cx="24416939" cy="806890"/>
          </a:xfrm>
        </p:grpSpPr>
        <p:grpSp>
          <p:nvGrpSpPr>
            <p:cNvPr id="23" name="Group 33">
              <a:extLst>
                <a:ext uri="{FF2B5EF4-FFF2-40B4-BE49-F238E27FC236}">
                  <a16:creationId xmlns:a16="http://schemas.microsoft.com/office/drawing/2014/main" id="{28143EB1-7842-4D8C-B4B4-90F0EA0F6DD7}"/>
                </a:ext>
              </a:extLst>
            </p:cNvPr>
            <p:cNvGrpSpPr/>
            <p:nvPr/>
          </p:nvGrpSpPr>
          <p:grpSpPr>
            <a:xfrm>
              <a:off x="0" y="0"/>
              <a:ext cx="24416939" cy="806890"/>
              <a:chOff x="0" y="0"/>
              <a:chExt cx="4823099" cy="159386"/>
            </a:xfrm>
          </p:grpSpPr>
          <p:sp>
            <p:nvSpPr>
              <p:cNvPr id="25" name="Freeform 34">
                <a:extLst>
                  <a:ext uri="{FF2B5EF4-FFF2-40B4-BE49-F238E27FC236}">
                    <a16:creationId xmlns:a16="http://schemas.microsoft.com/office/drawing/2014/main" id="{F26DF52A-72B4-4D20-9B85-8D937DE6219C}"/>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6" name="TextBox 35">
                <a:extLst>
                  <a:ext uri="{FF2B5EF4-FFF2-40B4-BE49-F238E27FC236}">
                    <a16:creationId xmlns:a16="http://schemas.microsoft.com/office/drawing/2014/main" id="{8BD50721-F7F9-4997-82F2-28B9918DBA2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4" name="Freeform 36">
              <a:extLst>
                <a:ext uri="{FF2B5EF4-FFF2-40B4-BE49-F238E27FC236}">
                  <a16:creationId xmlns:a16="http://schemas.microsoft.com/office/drawing/2014/main" id="{D368B415-82BE-4681-8B85-6729A6AF9E87}"/>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5"/>
              <a:stretch>
                <a:fillRect/>
              </a:stretch>
            </a:blipFill>
          </p:spPr>
          <p:txBody>
            <a:bodyPr/>
            <a:lstStyle/>
            <a:p>
              <a:endParaRPr lang="en-US" sz="2700"/>
            </a:p>
          </p:txBody>
        </p:sp>
      </p:grpSp>
      <p:grpSp>
        <p:nvGrpSpPr>
          <p:cNvPr id="28" name="Group 13">
            <a:extLst>
              <a:ext uri="{FF2B5EF4-FFF2-40B4-BE49-F238E27FC236}">
                <a16:creationId xmlns:a16="http://schemas.microsoft.com/office/drawing/2014/main" id="{A007898E-C3B0-4377-804A-0DCB4D549955}"/>
              </a:ext>
            </a:extLst>
          </p:cNvPr>
          <p:cNvGrpSpPr/>
          <p:nvPr/>
        </p:nvGrpSpPr>
        <p:grpSpPr>
          <a:xfrm>
            <a:off x="596435" y="2466944"/>
            <a:ext cx="677751" cy="677751"/>
            <a:chOff x="0" y="0"/>
            <a:chExt cx="812800" cy="812800"/>
          </a:xfrm>
        </p:grpSpPr>
        <p:sp>
          <p:nvSpPr>
            <p:cNvPr id="29" name="Freeform 14">
              <a:extLst>
                <a:ext uri="{FF2B5EF4-FFF2-40B4-BE49-F238E27FC236}">
                  <a16:creationId xmlns:a16="http://schemas.microsoft.com/office/drawing/2014/main" id="{9126D91A-70F4-4A9E-A2AB-B0EE9857006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0" name="TextBox 15">
              <a:extLst>
                <a:ext uri="{FF2B5EF4-FFF2-40B4-BE49-F238E27FC236}">
                  <a16:creationId xmlns:a16="http://schemas.microsoft.com/office/drawing/2014/main" id="{0976ACA3-A177-42A2-90D7-3B12B660DE4D}"/>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17">
            <a:extLst>
              <a:ext uri="{FF2B5EF4-FFF2-40B4-BE49-F238E27FC236}">
                <a16:creationId xmlns:a16="http://schemas.microsoft.com/office/drawing/2014/main" id="{5D277F02-DA96-4ABE-83F4-C2B3BAB61722}"/>
              </a:ext>
            </a:extLst>
          </p:cNvPr>
          <p:cNvSpPr txBox="1"/>
          <p:nvPr/>
        </p:nvSpPr>
        <p:spPr>
          <a:xfrm>
            <a:off x="687255" y="264294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4" name="Group 19">
            <a:extLst>
              <a:ext uri="{FF2B5EF4-FFF2-40B4-BE49-F238E27FC236}">
                <a16:creationId xmlns:a16="http://schemas.microsoft.com/office/drawing/2014/main" id="{FD8FB036-437A-4135-A18D-AC4EA1DE1ED9}"/>
              </a:ext>
            </a:extLst>
          </p:cNvPr>
          <p:cNvGrpSpPr/>
          <p:nvPr/>
        </p:nvGrpSpPr>
        <p:grpSpPr>
          <a:xfrm>
            <a:off x="596435" y="4819188"/>
            <a:ext cx="677751" cy="677751"/>
            <a:chOff x="0" y="0"/>
            <a:chExt cx="812800" cy="812800"/>
          </a:xfrm>
        </p:grpSpPr>
        <p:sp>
          <p:nvSpPr>
            <p:cNvPr id="35" name="Freeform 20">
              <a:extLst>
                <a:ext uri="{FF2B5EF4-FFF2-40B4-BE49-F238E27FC236}">
                  <a16:creationId xmlns:a16="http://schemas.microsoft.com/office/drawing/2014/main" id="{69C44382-A432-4342-BE89-5D782A2EBCD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6" name="TextBox 21">
              <a:extLst>
                <a:ext uri="{FF2B5EF4-FFF2-40B4-BE49-F238E27FC236}">
                  <a16:creationId xmlns:a16="http://schemas.microsoft.com/office/drawing/2014/main" id="{E2489A68-4608-4186-92DF-3A69F65A26D7}"/>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8" name="TextBox 23">
            <a:extLst>
              <a:ext uri="{FF2B5EF4-FFF2-40B4-BE49-F238E27FC236}">
                <a16:creationId xmlns:a16="http://schemas.microsoft.com/office/drawing/2014/main" id="{F83B9348-CB2F-46E7-86A7-01C86155D649}"/>
              </a:ext>
            </a:extLst>
          </p:cNvPr>
          <p:cNvSpPr txBox="1"/>
          <p:nvPr/>
        </p:nvSpPr>
        <p:spPr>
          <a:xfrm>
            <a:off x="687255" y="499518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40" name="Group 25">
            <a:extLst>
              <a:ext uri="{FF2B5EF4-FFF2-40B4-BE49-F238E27FC236}">
                <a16:creationId xmlns:a16="http://schemas.microsoft.com/office/drawing/2014/main" id="{C4EC1FE6-B2ED-4C90-81C2-8FDE9A33F894}"/>
              </a:ext>
            </a:extLst>
          </p:cNvPr>
          <p:cNvGrpSpPr/>
          <p:nvPr/>
        </p:nvGrpSpPr>
        <p:grpSpPr>
          <a:xfrm>
            <a:off x="596435" y="6978766"/>
            <a:ext cx="677751" cy="677751"/>
            <a:chOff x="0" y="0"/>
            <a:chExt cx="812800" cy="812800"/>
          </a:xfrm>
        </p:grpSpPr>
        <p:sp>
          <p:nvSpPr>
            <p:cNvPr id="41" name="Freeform 26">
              <a:extLst>
                <a:ext uri="{FF2B5EF4-FFF2-40B4-BE49-F238E27FC236}">
                  <a16:creationId xmlns:a16="http://schemas.microsoft.com/office/drawing/2014/main" id="{EE149C74-D5C1-41E4-AF95-8C61EED01F2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42" name="TextBox 27">
              <a:extLst>
                <a:ext uri="{FF2B5EF4-FFF2-40B4-BE49-F238E27FC236}">
                  <a16:creationId xmlns:a16="http://schemas.microsoft.com/office/drawing/2014/main" id="{B67576FE-B9DF-4F20-8295-1EED75999E44}"/>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4" name="TextBox 29">
            <a:extLst>
              <a:ext uri="{FF2B5EF4-FFF2-40B4-BE49-F238E27FC236}">
                <a16:creationId xmlns:a16="http://schemas.microsoft.com/office/drawing/2014/main" id="{69ECB5AB-E77F-4BC4-AD45-C0B0FE81E583}"/>
              </a:ext>
            </a:extLst>
          </p:cNvPr>
          <p:cNvSpPr txBox="1"/>
          <p:nvPr/>
        </p:nvSpPr>
        <p:spPr>
          <a:xfrm>
            <a:off x="646842" y="719872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46" name="Rectangle 5">
            <a:extLst>
              <a:ext uri="{FF2B5EF4-FFF2-40B4-BE49-F238E27FC236}">
                <a16:creationId xmlns:a16="http://schemas.microsoft.com/office/drawing/2014/main" id="{79FE5D42-8086-4BC1-A367-92A8B8473B1F}"/>
              </a:ext>
            </a:extLst>
          </p:cNvPr>
          <p:cNvSpPr>
            <a:spLocks noChangeArrowheads="1"/>
          </p:cNvSpPr>
          <p:nvPr/>
        </p:nvSpPr>
        <p:spPr bwMode="auto">
          <a:xfrm>
            <a:off x="1491719" y="2424563"/>
            <a:ext cx="986749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can automated fruit ripeness detection improve the accuracy of predicting the optimal harvest time?</a:t>
            </a:r>
            <a:endParaRPr lang="en-US">
              <a:ea typeface="+mn-lt"/>
              <a:cs typeface="+mn-lt"/>
            </a:endParaRPr>
          </a:p>
        </p:txBody>
      </p:sp>
      <p:sp>
        <p:nvSpPr>
          <p:cNvPr id="47" name="Rectangle 5">
            <a:extLst>
              <a:ext uri="{FF2B5EF4-FFF2-40B4-BE49-F238E27FC236}">
                <a16:creationId xmlns:a16="http://schemas.microsoft.com/office/drawing/2014/main" id="{DF1C848F-4AA2-4EAA-AC19-9A52F13A0564}"/>
              </a:ext>
            </a:extLst>
          </p:cNvPr>
          <p:cNvSpPr>
            <a:spLocks noChangeArrowheads="1"/>
          </p:cNvSpPr>
          <p:nvPr/>
        </p:nvSpPr>
        <p:spPr bwMode="auto">
          <a:xfrm>
            <a:off x="1485052" y="4665958"/>
            <a:ext cx="98522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What impact does machine learning-based ripeness assessment have on reducing waste and increasing farming efficiency?</a:t>
            </a:r>
            <a:endParaRPr lang="en-US">
              <a:ea typeface="+mn-lt"/>
              <a:cs typeface="+mn-lt"/>
            </a:endParaRPr>
          </a:p>
        </p:txBody>
      </p:sp>
      <p:sp>
        <p:nvSpPr>
          <p:cNvPr id="48" name="Rectangle 5">
            <a:extLst>
              <a:ext uri="{FF2B5EF4-FFF2-40B4-BE49-F238E27FC236}">
                <a16:creationId xmlns:a16="http://schemas.microsoft.com/office/drawing/2014/main" id="{FBDF5C5F-346A-420C-9B0B-F4990A6F1D08}"/>
              </a:ext>
            </a:extLst>
          </p:cNvPr>
          <p:cNvSpPr>
            <a:spLocks noChangeArrowheads="1"/>
          </p:cNvSpPr>
          <p:nvPr/>
        </p:nvSpPr>
        <p:spPr bwMode="auto">
          <a:xfrm>
            <a:off x="1496572" y="6896811"/>
            <a:ext cx="98522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a:ea typeface="+mn-lt"/>
                <a:cs typeface="+mn-lt"/>
              </a:rPr>
              <a:t>How can suggesting optimal environmental conditions based on ripeness data improve the ripening process and crop yield?</a:t>
            </a:r>
            <a:endParaRPr lang="en-US">
              <a:ea typeface="+mn-lt"/>
              <a:cs typeface="+mn-lt"/>
            </a:endParaRPr>
          </a:p>
        </p:txBody>
      </p:sp>
      <p:sp>
        <p:nvSpPr>
          <p:cNvPr id="11" name="TextBox 10">
            <a:extLst>
              <a:ext uri="{FF2B5EF4-FFF2-40B4-BE49-F238E27FC236}">
                <a16:creationId xmlns:a16="http://schemas.microsoft.com/office/drawing/2014/main" id="{0C367E21-8E02-6E8C-B63E-A98642165CD5}"/>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47</a:t>
            </a:r>
            <a:endParaRPr lang="en-US"/>
          </a:p>
          <a:p>
            <a:endParaRPr lang="en-US" sz="2400" b="1">
              <a:solidFill>
                <a:srgbClr val="1C1C3D"/>
              </a:solidFill>
              <a:ea typeface="Calibri"/>
              <a:cs typeface="Calibri"/>
            </a:endParaRPr>
          </a:p>
        </p:txBody>
      </p:sp>
      <p:sp>
        <p:nvSpPr>
          <p:cNvPr id="8" name="TextBox 16">
            <a:extLst>
              <a:ext uri="{FF2B5EF4-FFF2-40B4-BE49-F238E27FC236}">
                <a16:creationId xmlns:a16="http://schemas.microsoft.com/office/drawing/2014/main" id="{82009DC3-BC74-3294-F001-A1E1172A9D98}"/>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pic>
        <p:nvPicPr>
          <p:cNvPr id="10" name="Picture 9" descr="A rows of tomatoes growing in a greenhouse&#10;&#10;Description automatically generated">
            <a:extLst>
              <a:ext uri="{FF2B5EF4-FFF2-40B4-BE49-F238E27FC236}">
                <a16:creationId xmlns:a16="http://schemas.microsoft.com/office/drawing/2014/main" id="{FA38C88D-3C1E-8C57-D14A-01E5BA25C30C}"/>
              </a:ext>
            </a:extLst>
          </p:cNvPr>
          <p:cNvPicPr>
            <a:picLocks noChangeAspect="1"/>
          </p:cNvPicPr>
          <p:nvPr/>
        </p:nvPicPr>
        <p:blipFill>
          <a:blip r:embed="rId6"/>
          <a:stretch>
            <a:fillRect/>
          </a:stretch>
        </p:blipFill>
        <p:spPr>
          <a:xfrm>
            <a:off x="12872117" y="1735494"/>
            <a:ext cx="6564923" cy="4284052"/>
          </a:xfrm>
          <a:prstGeom prst="rect">
            <a:avLst/>
          </a:prstGeom>
        </p:spPr>
      </p:pic>
    </p:spTree>
    <p:extLst>
      <p:ext uri="{BB962C8B-B14F-4D97-AF65-F5344CB8AC3E}">
        <p14:creationId xmlns:p14="http://schemas.microsoft.com/office/powerpoint/2010/main" val="3466175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4" name="TextBox 4"/>
          <p:cNvSpPr txBox="1"/>
          <p:nvPr/>
        </p:nvSpPr>
        <p:spPr>
          <a:xfrm>
            <a:off x="2922069" y="1531033"/>
            <a:ext cx="10784031" cy="944307"/>
          </a:xfrm>
          <a:prstGeom prst="rect">
            <a:avLst/>
          </a:prstGeom>
          <a:solidFill>
            <a:schemeClr val="bg1"/>
          </a:solidFill>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Objectives</a:t>
            </a:r>
          </a:p>
        </p:txBody>
      </p:sp>
      <p:sp>
        <p:nvSpPr>
          <p:cNvPr id="6" name="Freeform 6"/>
          <p:cNvSpPr/>
          <p:nvPr/>
        </p:nvSpPr>
        <p:spPr>
          <a:xfrm>
            <a:off x="16002000" y="460328"/>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2"/>
            <a:stretch>
              <a:fillRect/>
            </a:stretch>
          </a:blipFill>
        </p:spPr>
        <p:txBody>
          <a:bodyPr/>
          <a:lstStyle/>
          <a:p>
            <a:endParaRPr lang="en-US"/>
          </a:p>
        </p:txBody>
      </p:sp>
      <p:sp>
        <p:nvSpPr>
          <p:cNvPr id="10" name="Freeform 10"/>
          <p:cNvSpPr/>
          <p:nvPr/>
        </p:nvSpPr>
        <p:spPr>
          <a:xfrm flipH="1">
            <a:off x="0" y="7498946"/>
            <a:ext cx="1874613" cy="2115219"/>
          </a:xfrm>
          <a:custGeom>
            <a:avLst/>
            <a:gdLst/>
            <a:ahLst/>
            <a:cxnLst/>
            <a:rect l="l" t="t" r="r" b="b"/>
            <a:pathLst>
              <a:path w="1874613" h="2115219">
                <a:moveTo>
                  <a:pt x="1874613" y="0"/>
                </a:moveTo>
                <a:lnTo>
                  <a:pt x="0" y="0"/>
                </a:lnTo>
                <a:lnTo>
                  <a:pt x="0" y="2115218"/>
                </a:lnTo>
                <a:lnTo>
                  <a:pt x="1874613" y="2115218"/>
                </a:lnTo>
                <a:lnTo>
                  <a:pt x="1874613" y="0"/>
                </a:lnTo>
                <a:close/>
              </a:path>
            </a:pathLst>
          </a:custGeom>
          <a:blipFill>
            <a:blip r:embed="rId2"/>
            <a:stretch>
              <a:fillRect/>
            </a:stretch>
          </a:blipFill>
        </p:spPr>
        <p:txBody>
          <a:bodyPr/>
          <a:lstStyle/>
          <a:p>
            <a:endParaRPr lang="en-US"/>
          </a:p>
        </p:txBody>
      </p:sp>
      <p:grpSp>
        <p:nvGrpSpPr>
          <p:cNvPr id="18" name="Group 32">
            <a:extLst>
              <a:ext uri="{FF2B5EF4-FFF2-40B4-BE49-F238E27FC236}">
                <a16:creationId xmlns:a16="http://schemas.microsoft.com/office/drawing/2014/main" id="{83A484CC-9322-4CC7-9747-571836CF2328}"/>
              </a:ext>
            </a:extLst>
          </p:cNvPr>
          <p:cNvGrpSpPr/>
          <p:nvPr/>
        </p:nvGrpSpPr>
        <p:grpSpPr>
          <a:xfrm>
            <a:off x="0" y="9372796"/>
            <a:ext cx="18288000" cy="907751"/>
            <a:chOff x="0" y="0"/>
            <a:chExt cx="24416939" cy="806890"/>
          </a:xfrm>
        </p:grpSpPr>
        <p:grpSp>
          <p:nvGrpSpPr>
            <p:cNvPr id="19" name="Group 33">
              <a:extLst>
                <a:ext uri="{FF2B5EF4-FFF2-40B4-BE49-F238E27FC236}">
                  <a16:creationId xmlns:a16="http://schemas.microsoft.com/office/drawing/2014/main" id="{9B55CAFD-664A-4574-9C92-BA8EA410BE41}"/>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55479F74-C216-434D-83C5-2A682AFB60C7}"/>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482678E0-3D72-44E4-B17E-2C0E192653E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0F9EC85D-1C2D-46CA-86B1-88447C23FC62}"/>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23" name="Rectangle 22">
            <a:extLst>
              <a:ext uri="{FF2B5EF4-FFF2-40B4-BE49-F238E27FC236}">
                <a16:creationId xmlns:a16="http://schemas.microsoft.com/office/drawing/2014/main" id="{6647DF17-AD2B-47A7-8F2E-5744A3B202F6}"/>
              </a:ext>
            </a:extLst>
          </p:cNvPr>
          <p:cNvSpPr/>
          <p:nvPr/>
        </p:nvSpPr>
        <p:spPr>
          <a:xfrm>
            <a:off x="2698637" y="2884413"/>
            <a:ext cx="1120140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3105855" y="3188528"/>
            <a:ext cx="10359332" cy="2462213"/>
          </a:xfrm>
          <a:prstGeom prst="rect">
            <a:avLst/>
          </a:prstGeom>
        </p:spPr>
        <p:txBody>
          <a:bodyPr wrap="square" lIns="0" tIns="0" rIns="0" bIns="0" rtlCol="0" anchor="t">
            <a:spAutoFit/>
          </a:bodyPr>
          <a:lstStyle/>
          <a:p>
            <a:pPr algn="just"/>
            <a:r>
              <a:rPr lang="en-US" sz="3200">
                <a:latin typeface="Calibri"/>
                <a:ea typeface="+mn-lt"/>
                <a:cs typeface="Montserrat Classic"/>
              </a:rPr>
              <a:t>To develop and implement a deep learning-based system for the automated detection of fruit ripeness, predict the optimal harvest time, and provide actionable recommendations for adjusting environmental conditions to maximize crop quality and reduce waste.</a:t>
            </a:r>
            <a:endParaRPr lang="en-US" sz="3200">
              <a:latin typeface="Calibri"/>
              <a:ea typeface="Calibri"/>
              <a:cs typeface="Calibri"/>
            </a:endParaRPr>
          </a:p>
        </p:txBody>
      </p:sp>
      <p:pic>
        <p:nvPicPr>
          <p:cNvPr id="28" name="Picture 36">
            <a:extLst>
              <a:ext uri="{FF2B5EF4-FFF2-40B4-BE49-F238E27FC236}">
                <a16:creationId xmlns:a16="http://schemas.microsoft.com/office/drawing/2014/main" id="{A63CDDBC-D65F-4190-A792-72152FB359A5}"/>
              </a:ext>
            </a:extLst>
          </p:cNvPr>
          <p:cNvPicPr>
            <a:picLocks noChangeAspect="1"/>
          </p:cNvPicPr>
          <p:nvPr/>
        </p:nvPicPr>
        <p:blipFill>
          <a:blip r:embed="rId4"/>
          <a:srcRect t="16687" b="16687"/>
          <a:stretch>
            <a:fillRect/>
          </a:stretch>
        </p:blipFill>
        <p:spPr>
          <a:xfrm>
            <a:off x="14187895" y="2402663"/>
            <a:ext cx="2733403" cy="2733403"/>
          </a:xfrm>
          <a:prstGeom prst="rect">
            <a:avLst/>
          </a:prstGeom>
        </p:spPr>
      </p:pic>
      <p:grpSp>
        <p:nvGrpSpPr>
          <p:cNvPr id="29" name="Group 5">
            <a:extLst>
              <a:ext uri="{FF2B5EF4-FFF2-40B4-BE49-F238E27FC236}">
                <a16:creationId xmlns:a16="http://schemas.microsoft.com/office/drawing/2014/main" id="{97126899-3AAC-44F4-ABC2-D460131697A3}"/>
              </a:ext>
            </a:extLst>
          </p:cNvPr>
          <p:cNvGrpSpPr/>
          <p:nvPr/>
        </p:nvGrpSpPr>
        <p:grpSpPr>
          <a:xfrm>
            <a:off x="15450182" y="7835453"/>
            <a:ext cx="4593419" cy="4523268"/>
            <a:chOff x="0" y="0"/>
            <a:chExt cx="812800" cy="812800"/>
          </a:xfrm>
          <a:noFill/>
        </p:grpSpPr>
        <p:sp>
          <p:nvSpPr>
            <p:cNvPr id="30" name="Freeform 6">
              <a:extLst>
                <a:ext uri="{FF2B5EF4-FFF2-40B4-BE49-F238E27FC236}">
                  <a16:creationId xmlns:a16="http://schemas.microsoft.com/office/drawing/2014/main" id="{5321F2CE-05CA-40C2-8F7F-17DD9FF686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1" name="TextBox 7">
              <a:extLst>
                <a:ext uri="{FF2B5EF4-FFF2-40B4-BE49-F238E27FC236}">
                  <a16:creationId xmlns:a16="http://schemas.microsoft.com/office/drawing/2014/main" id="{ABCBC58E-2B42-4609-B01B-4A414E31D2E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26" name="Group 28">
            <a:extLst>
              <a:ext uri="{FF2B5EF4-FFF2-40B4-BE49-F238E27FC236}">
                <a16:creationId xmlns:a16="http://schemas.microsoft.com/office/drawing/2014/main" id="{9D5F305A-EAD1-4EDC-9552-8A710AECEE4C}"/>
              </a:ext>
            </a:extLst>
          </p:cNvPr>
          <p:cNvGrpSpPr/>
          <p:nvPr/>
        </p:nvGrpSpPr>
        <p:grpSpPr>
          <a:xfrm>
            <a:off x="15554597" y="5274934"/>
            <a:ext cx="2733403" cy="2733403"/>
            <a:chOff x="0" y="0"/>
            <a:chExt cx="3644537" cy="3644537"/>
          </a:xfrm>
        </p:grpSpPr>
        <p:pic>
          <p:nvPicPr>
            <p:cNvPr id="27" name="Picture 29">
              <a:extLst>
                <a:ext uri="{FF2B5EF4-FFF2-40B4-BE49-F238E27FC236}">
                  <a16:creationId xmlns:a16="http://schemas.microsoft.com/office/drawing/2014/main" id="{0053D638-758E-48B2-BF13-0FB50F04FBB4}"/>
                </a:ext>
              </a:extLst>
            </p:cNvPr>
            <p:cNvPicPr>
              <a:picLocks noChangeAspect="1"/>
            </p:cNvPicPr>
            <p:nvPr/>
          </p:nvPicPr>
          <p:blipFill>
            <a:blip r:embed="rId5"/>
            <a:srcRect l="29153" r="4221"/>
            <a:stretch>
              <a:fillRect/>
            </a:stretch>
          </p:blipFill>
          <p:spPr>
            <a:xfrm>
              <a:off x="0" y="0"/>
              <a:ext cx="3644537" cy="3644537"/>
            </a:xfrm>
            <a:prstGeom prst="rect">
              <a:avLst/>
            </a:prstGeom>
          </p:spPr>
        </p:pic>
      </p:grpSp>
      <p:grpSp>
        <p:nvGrpSpPr>
          <p:cNvPr id="24" name="Group 14">
            <a:extLst>
              <a:ext uri="{FF2B5EF4-FFF2-40B4-BE49-F238E27FC236}">
                <a16:creationId xmlns:a16="http://schemas.microsoft.com/office/drawing/2014/main" id="{0C3C084A-CAB2-48AB-9DEA-C858E99FD274}"/>
              </a:ext>
            </a:extLst>
          </p:cNvPr>
          <p:cNvGrpSpPr/>
          <p:nvPr/>
        </p:nvGrpSpPr>
        <p:grpSpPr>
          <a:xfrm>
            <a:off x="12658997" y="6639393"/>
            <a:ext cx="2733403" cy="2733403"/>
            <a:chOff x="0" y="0"/>
            <a:chExt cx="3644537" cy="3644537"/>
          </a:xfrm>
        </p:grpSpPr>
        <p:pic>
          <p:nvPicPr>
            <p:cNvPr id="25" name="Picture 15">
              <a:extLst>
                <a:ext uri="{FF2B5EF4-FFF2-40B4-BE49-F238E27FC236}">
                  <a16:creationId xmlns:a16="http://schemas.microsoft.com/office/drawing/2014/main" id="{02019A82-6443-43AA-B410-A2103730C713}"/>
                </a:ext>
              </a:extLst>
            </p:cNvPr>
            <p:cNvPicPr>
              <a:picLocks noChangeAspect="1"/>
            </p:cNvPicPr>
            <p:nvPr/>
          </p:nvPicPr>
          <p:blipFill>
            <a:blip r:embed="rId6"/>
            <a:srcRect l="16687" r="16687"/>
            <a:stretch>
              <a:fillRect/>
            </a:stretch>
          </p:blipFill>
          <p:spPr>
            <a:xfrm>
              <a:off x="0" y="0"/>
              <a:ext cx="3644537" cy="3644537"/>
            </a:xfrm>
            <a:prstGeom prst="rect">
              <a:avLst/>
            </a:prstGeom>
          </p:spPr>
        </p:pic>
      </p:grpSp>
      <p:grpSp>
        <p:nvGrpSpPr>
          <p:cNvPr id="32" name="Group 5">
            <a:extLst>
              <a:ext uri="{FF2B5EF4-FFF2-40B4-BE49-F238E27FC236}">
                <a16:creationId xmlns:a16="http://schemas.microsoft.com/office/drawing/2014/main" id="{B0FB8E4E-2AEC-47A5-A078-FE8CB7FA5456}"/>
              </a:ext>
            </a:extLst>
          </p:cNvPr>
          <p:cNvGrpSpPr/>
          <p:nvPr/>
        </p:nvGrpSpPr>
        <p:grpSpPr>
          <a:xfrm>
            <a:off x="-1676401" y="-1638300"/>
            <a:ext cx="4593419" cy="4523268"/>
            <a:chOff x="0" y="0"/>
            <a:chExt cx="812800" cy="812800"/>
          </a:xfrm>
          <a:noFill/>
        </p:grpSpPr>
        <p:sp>
          <p:nvSpPr>
            <p:cNvPr id="33" name="Freeform 6">
              <a:extLst>
                <a:ext uri="{FF2B5EF4-FFF2-40B4-BE49-F238E27FC236}">
                  <a16:creationId xmlns:a16="http://schemas.microsoft.com/office/drawing/2014/main" id="{0ACA1428-33A6-4F6C-8BC0-482CBEAAAE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4" name="TextBox 7">
              <a:extLst>
                <a:ext uri="{FF2B5EF4-FFF2-40B4-BE49-F238E27FC236}">
                  <a16:creationId xmlns:a16="http://schemas.microsoft.com/office/drawing/2014/main" id="{88ADDA1C-B2A7-47BD-8996-6349225CF2C2}"/>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35" name="Freeform 9">
            <a:extLst>
              <a:ext uri="{FF2B5EF4-FFF2-40B4-BE49-F238E27FC236}">
                <a16:creationId xmlns:a16="http://schemas.microsoft.com/office/drawing/2014/main" id="{183336CA-E2B3-447A-BECC-5CBF437C7978}"/>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8" name="TextBox 7">
            <a:extLst>
              <a:ext uri="{FF2B5EF4-FFF2-40B4-BE49-F238E27FC236}">
                <a16:creationId xmlns:a16="http://schemas.microsoft.com/office/drawing/2014/main" id="{6FFB9E66-EE95-88E2-F91E-10C32098411D}"/>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48</a:t>
            </a:r>
            <a:endParaRPr lang="en-US"/>
          </a:p>
          <a:p>
            <a:endParaRPr lang="en-US" sz="2400" b="1">
              <a:solidFill>
                <a:srgbClr val="1C1C3D"/>
              </a:solidFill>
              <a:ea typeface="Calibri"/>
              <a:cs typeface="Calibri"/>
            </a:endParaRPr>
          </a:p>
        </p:txBody>
      </p:sp>
      <p:sp>
        <p:nvSpPr>
          <p:cNvPr id="3" name="TextBox 16">
            <a:extLst>
              <a:ext uri="{FF2B5EF4-FFF2-40B4-BE49-F238E27FC236}">
                <a16:creationId xmlns:a16="http://schemas.microsoft.com/office/drawing/2014/main" id="{22764FA2-EDFF-D6B5-CF18-C5B7126C19E4}"/>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Tree>
    <p:extLst>
      <p:ext uri="{BB962C8B-B14F-4D97-AF65-F5344CB8AC3E}">
        <p14:creationId xmlns:p14="http://schemas.microsoft.com/office/powerpoint/2010/main" val="245649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2166162" y="911546"/>
            <a:ext cx="5377637" cy="667042"/>
          </a:xfrm>
          <a:prstGeom prst="rect">
            <a:avLst/>
          </a:prstGeom>
        </p:spPr>
        <p:txBody>
          <a:bodyPr wrap="square" lIns="0" tIns="0" rIns="0" bIns="0" rtlCol="0" anchor="t">
            <a:spAutoFit/>
          </a:bodyPr>
          <a:lstStyle/>
          <a:p>
            <a:pPr algn="l">
              <a:lnSpc>
                <a:spcPts val="5632"/>
              </a:lnSpc>
            </a:pPr>
            <a:r>
              <a:rPr lang="en-US" sz="4400" b="1">
                <a:solidFill>
                  <a:srgbClr val="30211C"/>
                </a:solidFill>
                <a:latin typeface="Poppins Bold"/>
                <a:ea typeface="Poppins Bold"/>
                <a:cs typeface="Poppins Bold"/>
                <a:sym typeface="Poppins Bold"/>
              </a:rPr>
              <a:t>Sub Objectives</a:t>
            </a:r>
          </a:p>
        </p:txBody>
      </p:sp>
      <p:sp>
        <p:nvSpPr>
          <p:cNvPr id="16" name="Freeform 16"/>
          <p:cNvSpPr/>
          <p:nvPr/>
        </p:nvSpPr>
        <p:spPr>
          <a:xfrm rot="-4209738">
            <a:off x="1070806" y="896564"/>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2"/>
            <a:stretch>
              <a:fillRect/>
            </a:stretch>
          </a:blipFill>
        </p:spPr>
        <p:txBody>
          <a:bodyPr/>
          <a:lstStyle/>
          <a:p>
            <a:endParaRPr lang="en-US"/>
          </a:p>
        </p:txBody>
      </p:sp>
      <p:grpSp>
        <p:nvGrpSpPr>
          <p:cNvPr id="17" name="Group 17"/>
          <p:cNvGrpSpPr/>
          <p:nvPr/>
        </p:nvGrpSpPr>
        <p:grpSpPr>
          <a:xfrm>
            <a:off x="972781" y="2566840"/>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1063601" y="274283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23" name="Group 23"/>
          <p:cNvGrpSpPr/>
          <p:nvPr/>
        </p:nvGrpSpPr>
        <p:grpSpPr>
          <a:xfrm>
            <a:off x="964820" y="4690371"/>
            <a:ext cx="677751" cy="677751"/>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1055640" y="486636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9" name="Group 29"/>
          <p:cNvGrpSpPr/>
          <p:nvPr/>
        </p:nvGrpSpPr>
        <p:grpSpPr>
          <a:xfrm>
            <a:off x="925973" y="6681718"/>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32"/>
          <p:cNvSpPr txBox="1"/>
          <p:nvPr/>
        </p:nvSpPr>
        <p:spPr>
          <a:xfrm>
            <a:off x="1969432" y="6681828"/>
            <a:ext cx="9303706" cy="1292662"/>
          </a:xfrm>
          <a:prstGeom prst="rect">
            <a:avLst/>
          </a:prstGeom>
        </p:spPr>
        <p:txBody>
          <a:bodyPr wrap="square" lIns="0" tIns="0" rIns="0" bIns="0" rtlCol="0" anchor="t">
            <a:spAutoFit/>
          </a:bodyPr>
          <a:lstStyle/>
          <a:p>
            <a:pPr>
              <a:spcBef>
                <a:spcPct val="0"/>
              </a:spcBef>
            </a:pPr>
            <a:r>
              <a:rPr lang="en-US" sz="2800">
                <a:latin typeface="Calibri"/>
                <a:ea typeface="+mn-lt"/>
                <a:cs typeface="Montserrat Classic"/>
              </a:rPr>
              <a:t>Provide periodic recommendations for adjusting environmental conditions to optimize fruit ripening, improving crop quality and reducing waste</a:t>
            </a:r>
            <a:r>
              <a:rPr lang="en-US" sz="2800">
                <a:solidFill>
                  <a:schemeClr val="tx1">
                    <a:lumMod val="65000"/>
                    <a:lumOff val="35000"/>
                  </a:schemeClr>
                </a:solidFill>
                <a:ea typeface="+mn-lt"/>
                <a:cs typeface="+mn-lt"/>
              </a:rPr>
              <a:t>.</a:t>
            </a:r>
            <a:endParaRPr lang="en-US" sz="2800">
              <a:solidFill>
                <a:schemeClr val="tx1">
                  <a:lumMod val="65000"/>
                  <a:lumOff val="35000"/>
                </a:schemeClr>
              </a:solidFill>
              <a:ea typeface="Calibri"/>
              <a:cs typeface="Calibri"/>
            </a:endParaRPr>
          </a:p>
        </p:txBody>
      </p:sp>
      <p:sp>
        <p:nvSpPr>
          <p:cNvPr id="33" name="TextBox 33"/>
          <p:cNvSpPr txBox="1"/>
          <p:nvPr/>
        </p:nvSpPr>
        <p:spPr>
          <a:xfrm>
            <a:off x="1016793" y="6857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9" name="TextBox 39"/>
          <p:cNvSpPr txBox="1"/>
          <p:nvPr/>
        </p:nvSpPr>
        <p:spPr>
          <a:xfrm>
            <a:off x="1016793" y="875139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41" name="Group 32">
            <a:extLst>
              <a:ext uri="{FF2B5EF4-FFF2-40B4-BE49-F238E27FC236}">
                <a16:creationId xmlns:a16="http://schemas.microsoft.com/office/drawing/2014/main" id="{A5CE3CB7-0753-40CC-BEF2-2696C086BD6B}"/>
              </a:ext>
            </a:extLst>
          </p:cNvPr>
          <p:cNvGrpSpPr/>
          <p:nvPr/>
        </p:nvGrpSpPr>
        <p:grpSpPr>
          <a:xfrm>
            <a:off x="0" y="9365588"/>
            <a:ext cx="18288000" cy="907751"/>
            <a:chOff x="0" y="0"/>
            <a:chExt cx="24416939" cy="806890"/>
          </a:xfrm>
        </p:grpSpPr>
        <p:grpSp>
          <p:nvGrpSpPr>
            <p:cNvPr id="42" name="Group 33">
              <a:extLst>
                <a:ext uri="{FF2B5EF4-FFF2-40B4-BE49-F238E27FC236}">
                  <a16:creationId xmlns:a16="http://schemas.microsoft.com/office/drawing/2014/main" id="{BD9B5813-207F-4913-9D56-BAB860181FDE}"/>
                </a:ext>
              </a:extLst>
            </p:cNvPr>
            <p:cNvGrpSpPr/>
            <p:nvPr/>
          </p:nvGrpSpPr>
          <p:grpSpPr>
            <a:xfrm>
              <a:off x="0" y="0"/>
              <a:ext cx="24416939" cy="806890"/>
              <a:chOff x="0" y="0"/>
              <a:chExt cx="4823099" cy="159386"/>
            </a:xfrm>
          </p:grpSpPr>
          <p:sp>
            <p:nvSpPr>
              <p:cNvPr id="44" name="Freeform 34">
                <a:extLst>
                  <a:ext uri="{FF2B5EF4-FFF2-40B4-BE49-F238E27FC236}">
                    <a16:creationId xmlns:a16="http://schemas.microsoft.com/office/drawing/2014/main" id="{648F8B6C-0D52-490F-A8DF-2DE7342CE57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45" name="TextBox 35">
                <a:extLst>
                  <a:ext uri="{FF2B5EF4-FFF2-40B4-BE49-F238E27FC236}">
                    <a16:creationId xmlns:a16="http://schemas.microsoft.com/office/drawing/2014/main" id="{E83EDF82-C9F4-4263-A17E-22B70331F03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43" name="Freeform 36">
              <a:extLst>
                <a:ext uri="{FF2B5EF4-FFF2-40B4-BE49-F238E27FC236}">
                  <a16:creationId xmlns:a16="http://schemas.microsoft.com/office/drawing/2014/main" id="{7E3E230E-03B7-45BE-8912-5B5AF5C789B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50" name="TextBox 32">
            <a:extLst>
              <a:ext uri="{FF2B5EF4-FFF2-40B4-BE49-F238E27FC236}">
                <a16:creationId xmlns:a16="http://schemas.microsoft.com/office/drawing/2014/main" id="{4257920F-3E31-4CC5-9374-3ED0AFB21254}"/>
              </a:ext>
            </a:extLst>
          </p:cNvPr>
          <p:cNvSpPr txBox="1"/>
          <p:nvPr/>
        </p:nvSpPr>
        <p:spPr>
          <a:xfrm>
            <a:off x="1969901" y="4699427"/>
            <a:ext cx="9303706" cy="861774"/>
          </a:xfrm>
          <a:prstGeom prst="rect">
            <a:avLst/>
          </a:prstGeom>
        </p:spPr>
        <p:txBody>
          <a:bodyPr wrap="square" lIns="0" tIns="0" rIns="0" bIns="0" rtlCol="0" anchor="t">
            <a:spAutoFit/>
          </a:bodyPr>
          <a:lstStyle/>
          <a:p>
            <a:pPr algn="just">
              <a:spcBef>
                <a:spcPct val="0"/>
              </a:spcBef>
            </a:pPr>
            <a:r>
              <a:rPr lang="en-US" sz="2800">
                <a:latin typeface="Calibri"/>
                <a:ea typeface="+mn-lt"/>
                <a:cs typeface="Montserrat Classic"/>
              </a:rPr>
              <a:t>Predict the optimal harvest time based on the detected ripeness indicators, ensuring fruits are harvested at their peak quality.</a:t>
            </a:r>
            <a:endParaRPr lang="en-US" sz="2800">
              <a:ea typeface="Calibri"/>
              <a:cs typeface="Calibri"/>
            </a:endParaRPr>
          </a:p>
        </p:txBody>
      </p:sp>
      <p:sp>
        <p:nvSpPr>
          <p:cNvPr id="51" name="TextBox 32">
            <a:extLst>
              <a:ext uri="{FF2B5EF4-FFF2-40B4-BE49-F238E27FC236}">
                <a16:creationId xmlns:a16="http://schemas.microsoft.com/office/drawing/2014/main" id="{D52B708B-D72C-4C0B-BA31-20DEA9D8FC36}"/>
              </a:ext>
            </a:extLst>
          </p:cNvPr>
          <p:cNvSpPr txBox="1"/>
          <p:nvPr/>
        </p:nvSpPr>
        <p:spPr>
          <a:xfrm>
            <a:off x="1969901" y="2562446"/>
            <a:ext cx="9303706" cy="1292662"/>
          </a:xfrm>
          <a:prstGeom prst="rect">
            <a:avLst/>
          </a:prstGeom>
        </p:spPr>
        <p:txBody>
          <a:bodyPr wrap="square" lIns="0" tIns="0" rIns="0" bIns="0" rtlCol="0" anchor="t">
            <a:spAutoFit/>
          </a:bodyPr>
          <a:lstStyle/>
          <a:p>
            <a:pPr algn="just"/>
            <a:r>
              <a:rPr lang="en-US" sz="2800">
                <a:latin typeface="Calibri"/>
                <a:ea typeface="+mn-lt"/>
                <a:cs typeface="Montserrat Classic"/>
              </a:rPr>
              <a:t>Develop a system that periodically captures images of crops to detect and classify ripeness indicators, enabling precise assessment of fruit maturity levels.</a:t>
            </a:r>
            <a:endParaRPr lang="en-US" sz="2800">
              <a:latin typeface="Calibri"/>
              <a:ea typeface="Calibri"/>
              <a:cs typeface="Montserrat Classic"/>
            </a:endParaRPr>
          </a:p>
        </p:txBody>
      </p:sp>
      <p:sp>
        <p:nvSpPr>
          <p:cNvPr id="5" name="TextBox 4">
            <a:extLst>
              <a:ext uri="{FF2B5EF4-FFF2-40B4-BE49-F238E27FC236}">
                <a16:creationId xmlns:a16="http://schemas.microsoft.com/office/drawing/2014/main" id="{3F77BB1D-FDC2-31FF-CFBD-89446C079129}"/>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49</a:t>
            </a:r>
            <a:endParaRPr lang="en-US"/>
          </a:p>
          <a:p>
            <a:endParaRPr lang="en-US" sz="2400" b="1">
              <a:solidFill>
                <a:srgbClr val="1C1C3D"/>
              </a:solidFill>
              <a:ea typeface="Calibri"/>
              <a:cs typeface="Calibri"/>
            </a:endParaRPr>
          </a:p>
        </p:txBody>
      </p:sp>
      <p:sp>
        <p:nvSpPr>
          <p:cNvPr id="3" name="TextBox 16">
            <a:extLst>
              <a:ext uri="{FF2B5EF4-FFF2-40B4-BE49-F238E27FC236}">
                <a16:creationId xmlns:a16="http://schemas.microsoft.com/office/drawing/2014/main" id="{E88393DF-839E-5E11-ADE5-D4CDA2D01BBD}"/>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pic>
        <p:nvPicPr>
          <p:cNvPr id="4" name="Picture 3" descr="A rows of tomatoes growing in a greenhouse&#10;&#10;Description automatically generated">
            <a:extLst>
              <a:ext uri="{FF2B5EF4-FFF2-40B4-BE49-F238E27FC236}">
                <a16:creationId xmlns:a16="http://schemas.microsoft.com/office/drawing/2014/main" id="{F81308D9-0733-89E3-06F2-C528A0D4579E}"/>
              </a:ext>
            </a:extLst>
          </p:cNvPr>
          <p:cNvPicPr>
            <a:picLocks noChangeAspect="1"/>
          </p:cNvPicPr>
          <p:nvPr/>
        </p:nvPicPr>
        <p:blipFill>
          <a:blip r:embed="rId4"/>
          <a:stretch>
            <a:fillRect/>
          </a:stretch>
        </p:blipFill>
        <p:spPr>
          <a:xfrm>
            <a:off x="11720311" y="3846"/>
            <a:ext cx="6564923" cy="4284052"/>
          </a:xfrm>
          <a:prstGeom prst="rect">
            <a:avLst/>
          </a:prstGeom>
        </p:spPr>
      </p:pic>
    </p:spTree>
    <p:extLst>
      <p:ext uri="{BB962C8B-B14F-4D97-AF65-F5344CB8AC3E}">
        <p14:creationId xmlns:p14="http://schemas.microsoft.com/office/powerpoint/2010/main" val="1401608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9240" y="1062598"/>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System Diagram</a:t>
            </a:r>
          </a:p>
        </p:txBody>
      </p:sp>
      <p:grpSp>
        <p:nvGrpSpPr>
          <p:cNvPr id="11" name="Group 11"/>
          <p:cNvGrpSpPr/>
          <p:nvPr/>
        </p:nvGrpSpPr>
        <p:grpSpPr>
          <a:xfrm>
            <a:off x="14430619" y="-753719"/>
            <a:ext cx="4533854" cy="453385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00" r="-25000"/>
              </a:stretch>
            </a:blipFill>
          </p:spPr>
          <p:txBody>
            <a:bodyPr/>
            <a:lstStyle/>
            <a:p>
              <a:endParaRPr lang="en-US"/>
            </a:p>
          </p:txBody>
        </p:sp>
      </p:grpSp>
      <p:sp>
        <p:nvSpPr>
          <p:cNvPr id="14" name="TextBox 14"/>
          <p:cNvSpPr txBox="1"/>
          <p:nvPr/>
        </p:nvSpPr>
        <p:spPr>
          <a:xfrm>
            <a:off x="2898300" y="4477353"/>
            <a:ext cx="4008001" cy="438653"/>
          </a:xfrm>
          <a:prstGeom prst="rect">
            <a:avLst/>
          </a:prstGeom>
        </p:spPr>
        <p:txBody>
          <a:bodyPr lIns="0" tIns="0" rIns="0" bIns="0" rtlCol="0" anchor="t">
            <a:spAutoFit/>
          </a:bodyPr>
          <a:lstStyle/>
          <a:p>
            <a:pPr algn="ctr">
              <a:lnSpc>
                <a:spcPts val="3639"/>
              </a:lnSpc>
            </a:pPr>
            <a:r>
              <a:rPr lang="en-US" sz="2599" b="1">
                <a:solidFill>
                  <a:srgbClr val="FBFDFD"/>
                </a:solidFill>
                <a:latin typeface="Be Vietnam Ultra-Bold"/>
                <a:ea typeface="Be Vietnam Ultra-Bold"/>
                <a:cs typeface="Be Vietnam Ultra-Bold"/>
                <a:sym typeface="Be Vietnam Ultra-Bold"/>
              </a:rPr>
              <a:t>Integrating Trees</a:t>
            </a:r>
          </a:p>
        </p:txBody>
      </p:sp>
      <p:sp>
        <p:nvSpPr>
          <p:cNvPr id="15" name="Freeform 15"/>
          <p:cNvSpPr/>
          <p:nvPr/>
        </p:nvSpPr>
        <p:spPr>
          <a:xfrm>
            <a:off x="1128429" y="916608"/>
            <a:ext cx="1874613" cy="2115219"/>
          </a:xfrm>
          <a:custGeom>
            <a:avLst/>
            <a:gdLst/>
            <a:ahLst/>
            <a:cxnLst/>
            <a:rect l="l" t="t" r="r" b="b"/>
            <a:pathLst>
              <a:path w="1874613" h="2115219">
                <a:moveTo>
                  <a:pt x="0" y="0"/>
                </a:moveTo>
                <a:lnTo>
                  <a:pt x="1874612" y="0"/>
                </a:lnTo>
                <a:lnTo>
                  <a:pt x="1874612" y="2115219"/>
                </a:lnTo>
                <a:lnTo>
                  <a:pt x="0" y="2115219"/>
                </a:lnTo>
                <a:lnTo>
                  <a:pt x="0" y="0"/>
                </a:lnTo>
                <a:close/>
              </a:path>
            </a:pathLst>
          </a:custGeom>
          <a:blipFill>
            <a:blip r:embed="rId3"/>
            <a:stretch>
              <a:fillRect/>
            </a:stretch>
          </a:blipFill>
        </p:spPr>
        <p:txBody>
          <a:bodyPr/>
          <a:lstStyle/>
          <a:p>
            <a:endParaRPr lang="en-US"/>
          </a:p>
        </p:txBody>
      </p:sp>
      <p:sp>
        <p:nvSpPr>
          <p:cNvPr id="16" name="Freeform 16"/>
          <p:cNvSpPr/>
          <p:nvPr/>
        </p:nvSpPr>
        <p:spPr>
          <a:xfrm>
            <a:off x="16154400" y="3398836"/>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3"/>
            <a:stretch>
              <a:fillRect/>
            </a:stretch>
          </a:blipFill>
        </p:spPr>
        <p:txBody>
          <a:bodyPr/>
          <a:lstStyle/>
          <a:p>
            <a:endParaRPr lang="en-US"/>
          </a:p>
        </p:txBody>
      </p:sp>
      <p:sp>
        <p:nvSpPr>
          <p:cNvPr id="17" name="Freeform 17"/>
          <p:cNvSpPr/>
          <p:nvPr/>
        </p:nvSpPr>
        <p:spPr>
          <a:xfrm rot="820805">
            <a:off x="-814699" y="6956954"/>
            <a:ext cx="3553664" cy="3846998"/>
          </a:xfrm>
          <a:custGeom>
            <a:avLst/>
            <a:gdLst/>
            <a:ahLst/>
            <a:cxnLst/>
            <a:rect l="l" t="t" r="r" b="b"/>
            <a:pathLst>
              <a:path w="3553664" h="3846998">
                <a:moveTo>
                  <a:pt x="0" y="0"/>
                </a:moveTo>
                <a:lnTo>
                  <a:pt x="3553665" y="0"/>
                </a:lnTo>
                <a:lnTo>
                  <a:pt x="3553665" y="3846998"/>
                </a:lnTo>
                <a:lnTo>
                  <a:pt x="0" y="3846998"/>
                </a:lnTo>
                <a:lnTo>
                  <a:pt x="0" y="0"/>
                </a:lnTo>
                <a:close/>
              </a:path>
            </a:pathLst>
          </a:custGeom>
          <a:blipFill>
            <a:blip r:embed="rId4"/>
            <a:stretch>
              <a:fillRect/>
            </a:stretch>
          </a:blipFill>
        </p:spPr>
        <p:txBody>
          <a:bodyPr/>
          <a:lstStyle/>
          <a:p>
            <a:endParaRPr lang="en-US"/>
          </a:p>
        </p:txBody>
      </p:sp>
      <p:grpSp>
        <p:nvGrpSpPr>
          <p:cNvPr id="18" name="Group 32">
            <a:extLst>
              <a:ext uri="{FF2B5EF4-FFF2-40B4-BE49-F238E27FC236}">
                <a16:creationId xmlns:a16="http://schemas.microsoft.com/office/drawing/2014/main" id="{E5BB0A38-C532-470C-8FB8-00AB2F892AB5}"/>
              </a:ext>
            </a:extLst>
          </p:cNvPr>
          <p:cNvGrpSpPr/>
          <p:nvPr/>
        </p:nvGrpSpPr>
        <p:grpSpPr>
          <a:xfrm>
            <a:off x="2" y="9379250"/>
            <a:ext cx="18288000" cy="907751"/>
            <a:chOff x="0" y="0"/>
            <a:chExt cx="24416939" cy="806890"/>
          </a:xfrm>
        </p:grpSpPr>
        <p:grpSp>
          <p:nvGrpSpPr>
            <p:cNvPr id="19" name="Group 33">
              <a:extLst>
                <a:ext uri="{FF2B5EF4-FFF2-40B4-BE49-F238E27FC236}">
                  <a16:creationId xmlns:a16="http://schemas.microsoft.com/office/drawing/2014/main" id="{A38DC709-AF80-43FD-A7A7-4015213CA35A}"/>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3426B7BD-80FA-4C9B-8078-93FC529CF1C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B7FB31AE-03A5-4AAE-BA77-5284ECD1F028}"/>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846E0582-1E79-4A5E-981D-04E58869F231}"/>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5"/>
              <a:stretch>
                <a:fillRect/>
              </a:stretch>
            </a:blipFill>
          </p:spPr>
          <p:txBody>
            <a:bodyPr/>
            <a:lstStyle/>
            <a:p>
              <a:endParaRPr lang="en-US" sz="2700"/>
            </a:p>
          </p:txBody>
        </p:sp>
      </p:grpSp>
      <p:pic>
        <p:nvPicPr>
          <p:cNvPr id="3" name="Picture 2" descr="A diagram of a camera module&#10;&#10;Description automatically generated">
            <a:extLst>
              <a:ext uri="{FF2B5EF4-FFF2-40B4-BE49-F238E27FC236}">
                <a16:creationId xmlns:a16="http://schemas.microsoft.com/office/drawing/2014/main" id="{85ADEB53-74CF-8786-23A4-D9A02B108A60}"/>
              </a:ext>
            </a:extLst>
          </p:cNvPr>
          <p:cNvPicPr>
            <a:picLocks noChangeAspect="1"/>
          </p:cNvPicPr>
          <p:nvPr/>
        </p:nvPicPr>
        <p:blipFill>
          <a:blip r:embed="rId6"/>
          <a:stretch>
            <a:fillRect/>
          </a:stretch>
        </p:blipFill>
        <p:spPr>
          <a:xfrm>
            <a:off x="2215662" y="1977378"/>
            <a:ext cx="13944599" cy="6226736"/>
          </a:xfrm>
          <a:prstGeom prst="rect">
            <a:avLst/>
          </a:prstGeom>
        </p:spPr>
      </p:pic>
      <p:sp>
        <p:nvSpPr>
          <p:cNvPr id="7" name="TextBox 6">
            <a:extLst>
              <a:ext uri="{FF2B5EF4-FFF2-40B4-BE49-F238E27FC236}">
                <a16:creationId xmlns:a16="http://schemas.microsoft.com/office/drawing/2014/main" id="{C6F17B59-3EF3-48B0-2800-473EB2218484}"/>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50</a:t>
            </a:r>
            <a:endParaRPr lang="en-US"/>
          </a:p>
          <a:p>
            <a:endParaRPr lang="en-US" sz="2400" b="1">
              <a:solidFill>
                <a:srgbClr val="1C1C3D"/>
              </a:solidFill>
              <a:ea typeface="Calibri"/>
              <a:cs typeface="Calibri"/>
            </a:endParaRPr>
          </a:p>
        </p:txBody>
      </p:sp>
      <p:sp>
        <p:nvSpPr>
          <p:cNvPr id="5" name="TextBox 16">
            <a:extLst>
              <a:ext uri="{FF2B5EF4-FFF2-40B4-BE49-F238E27FC236}">
                <a16:creationId xmlns:a16="http://schemas.microsoft.com/office/drawing/2014/main" id="{232883B6-3E2C-9C99-D4B3-7762A045057C}"/>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Tree>
    <p:extLst>
      <p:ext uri="{BB962C8B-B14F-4D97-AF65-F5344CB8AC3E}">
        <p14:creationId xmlns:p14="http://schemas.microsoft.com/office/powerpoint/2010/main" val="1928320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4" name="TextBox 4"/>
          <p:cNvSpPr txBox="1"/>
          <p:nvPr/>
        </p:nvSpPr>
        <p:spPr>
          <a:xfrm>
            <a:off x="2922069" y="1531033"/>
            <a:ext cx="10784031" cy="944307"/>
          </a:xfrm>
          <a:prstGeom prst="rect">
            <a:avLst/>
          </a:prstGeom>
          <a:solidFill>
            <a:schemeClr val="bg1"/>
          </a:solidFill>
        </p:spPr>
        <p:txBody>
          <a:bodyPr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Main Objective</a:t>
            </a:r>
            <a:endParaRPr lang="en-US"/>
          </a:p>
        </p:txBody>
      </p:sp>
      <p:sp>
        <p:nvSpPr>
          <p:cNvPr id="6" name="Freeform 6"/>
          <p:cNvSpPr/>
          <p:nvPr/>
        </p:nvSpPr>
        <p:spPr>
          <a:xfrm>
            <a:off x="16002000" y="460328"/>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2"/>
            <a:stretch>
              <a:fillRect/>
            </a:stretch>
          </a:blipFill>
        </p:spPr>
        <p:txBody>
          <a:bodyPr/>
          <a:lstStyle/>
          <a:p>
            <a:endParaRPr lang="en-US"/>
          </a:p>
        </p:txBody>
      </p:sp>
      <p:sp>
        <p:nvSpPr>
          <p:cNvPr id="10" name="Freeform 10"/>
          <p:cNvSpPr/>
          <p:nvPr/>
        </p:nvSpPr>
        <p:spPr>
          <a:xfrm flipH="1">
            <a:off x="0" y="7498946"/>
            <a:ext cx="1874613" cy="2115219"/>
          </a:xfrm>
          <a:custGeom>
            <a:avLst/>
            <a:gdLst/>
            <a:ahLst/>
            <a:cxnLst/>
            <a:rect l="l" t="t" r="r" b="b"/>
            <a:pathLst>
              <a:path w="1874613" h="2115219">
                <a:moveTo>
                  <a:pt x="1874613" y="0"/>
                </a:moveTo>
                <a:lnTo>
                  <a:pt x="0" y="0"/>
                </a:lnTo>
                <a:lnTo>
                  <a:pt x="0" y="2115218"/>
                </a:lnTo>
                <a:lnTo>
                  <a:pt x="1874613" y="2115218"/>
                </a:lnTo>
                <a:lnTo>
                  <a:pt x="1874613" y="0"/>
                </a:lnTo>
                <a:close/>
              </a:path>
            </a:pathLst>
          </a:custGeom>
          <a:blipFill>
            <a:blip r:embed="rId2"/>
            <a:stretch>
              <a:fillRect/>
            </a:stretch>
          </a:blipFill>
        </p:spPr>
        <p:txBody>
          <a:bodyPr/>
          <a:lstStyle/>
          <a:p>
            <a:endParaRPr lang="en-US"/>
          </a:p>
        </p:txBody>
      </p:sp>
      <p:grpSp>
        <p:nvGrpSpPr>
          <p:cNvPr id="18" name="Group 32">
            <a:extLst>
              <a:ext uri="{FF2B5EF4-FFF2-40B4-BE49-F238E27FC236}">
                <a16:creationId xmlns:a16="http://schemas.microsoft.com/office/drawing/2014/main" id="{83A484CC-9322-4CC7-9747-571836CF2328}"/>
              </a:ext>
            </a:extLst>
          </p:cNvPr>
          <p:cNvGrpSpPr/>
          <p:nvPr/>
        </p:nvGrpSpPr>
        <p:grpSpPr>
          <a:xfrm>
            <a:off x="0" y="9155805"/>
            <a:ext cx="18288000" cy="1124742"/>
            <a:chOff x="0" y="-192881"/>
            <a:chExt cx="24416939" cy="999771"/>
          </a:xfrm>
        </p:grpSpPr>
        <p:grpSp>
          <p:nvGrpSpPr>
            <p:cNvPr id="19" name="Group 33">
              <a:extLst>
                <a:ext uri="{FF2B5EF4-FFF2-40B4-BE49-F238E27FC236}">
                  <a16:creationId xmlns:a16="http://schemas.microsoft.com/office/drawing/2014/main" id="{9B55CAFD-664A-4574-9C92-BA8EA410BE41}"/>
                </a:ext>
              </a:extLst>
            </p:cNvPr>
            <p:cNvGrpSpPr/>
            <p:nvPr/>
          </p:nvGrpSpPr>
          <p:grpSpPr>
            <a:xfrm>
              <a:off x="0" y="-192881"/>
              <a:ext cx="24416939" cy="999771"/>
              <a:chOff x="0" y="-38100"/>
              <a:chExt cx="4823099" cy="197486"/>
            </a:xfrm>
          </p:grpSpPr>
          <p:sp>
            <p:nvSpPr>
              <p:cNvPr id="21" name="Freeform 34">
                <a:extLst>
                  <a:ext uri="{FF2B5EF4-FFF2-40B4-BE49-F238E27FC236}">
                    <a16:creationId xmlns:a16="http://schemas.microsoft.com/office/drawing/2014/main" id="{55479F74-C216-434D-83C5-2A682AFB60C7}"/>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482678E0-3D72-44E4-B17E-2C0E192653E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0F9EC85D-1C2D-46CA-86B1-88447C23FC62}"/>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23" name="Rectangle 22">
            <a:extLst>
              <a:ext uri="{FF2B5EF4-FFF2-40B4-BE49-F238E27FC236}">
                <a16:creationId xmlns:a16="http://schemas.microsoft.com/office/drawing/2014/main" id="{6647DF17-AD2B-47A7-8F2E-5744A3B202F6}"/>
              </a:ext>
            </a:extLst>
          </p:cNvPr>
          <p:cNvSpPr/>
          <p:nvPr/>
        </p:nvSpPr>
        <p:spPr>
          <a:xfrm>
            <a:off x="2698637" y="2884413"/>
            <a:ext cx="11201400" cy="310135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3105855" y="3551385"/>
            <a:ext cx="10359332" cy="1723549"/>
          </a:xfrm>
          <a:prstGeom prst="rect">
            <a:avLst/>
          </a:prstGeom>
        </p:spPr>
        <p:txBody>
          <a:bodyPr wrap="square" lIns="0" tIns="0" rIns="0" bIns="0" rtlCol="0" anchor="t">
            <a:spAutoFit/>
          </a:bodyPr>
          <a:lstStyle/>
          <a:p>
            <a:pPr algn="ctr"/>
            <a:r>
              <a:rPr lang="en-US" sz="2800">
                <a:ea typeface="+mn-lt"/>
                <a:cs typeface="+mn-lt"/>
              </a:rPr>
              <a:t>Achieve sustainable greenhouse management through smart technology integration, using IoT sensors, image processing for predictive adjustments, and user-friendly interfaces to enhance agricultural efficiency and sustainability.</a:t>
            </a:r>
            <a:endParaRPr lang="en-US">
              <a:ea typeface="Calibri"/>
              <a:cs typeface="Calibri"/>
            </a:endParaRPr>
          </a:p>
        </p:txBody>
      </p:sp>
      <p:pic>
        <p:nvPicPr>
          <p:cNvPr id="28" name="Picture 36">
            <a:extLst>
              <a:ext uri="{FF2B5EF4-FFF2-40B4-BE49-F238E27FC236}">
                <a16:creationId xmlns:a16="http://schemas.microsoft.com/office/drawing/2014/main" id="{A63CDDBC-D65F-4190-A792-72152FB359A5}"/>
              </a:ext>
            </a:extLst>
          </p:cNvPr>
          <p:cNvPicPr>
            <a:picLocks noChangeAspect="1"/>
          </p:cNvPicPr>
          <p:nvPr/>
        </p:nvPicPr>
        <p:blipFill>
          <a:blip r:embed="rId4"/>
          <a:srcRect t="16687" b="16687"/>
          <a:stretch>
            <a:fillRect/>
          </a:stretch>
        </p:blipFill>
        <p:spPr>
          <a:xfrm>
            <a:off x="14187895" y="2402663"/>
            <a:ext cx="2733403" cy="2733403"/>
          </a:xfrm>
          <a:prstGeom prst="rect">
            <a:avLst/>
          </a:prstGeom>
        </p:spPr>
      </p:pic>
      <p:grpSp>
        <p:nvGrpSpPr>
          <p:cNvPr id="29" name="Group 5">
            <a:extLst>
              <a:ext uri="{FF2B5EF4-FFF2-40B4-BE49-F238E27FC236}">
                <a16:creationId xmlns:a16="http://schemas.microsoft.com/office/drawing/2014/main" id="{97126899-3AAC-44F4-ABC2-D460131697A3}"/>
              </a:ext>
            </a:extLst>
          </p:cNvPr>
          <p:cNvGrpSpPr/>
          <p:nvPr/>
        </p:nvGrpSpPr>
        <p:grpSpPr>
          <a:xfrm>
            <a:off x="15450182" y="7835453"/>
            <a:ext cx="4593419" cy="4523268"/>
            <a:chOff x="0" y="0"/>
            <a:chExt cx="812800" cy="812800"/>
          </a:xfrm>
          <a:noFill/>
        </p:grpSpPr>
        <p:sp>
          <p:nvSpPr>
            <p:cNvPr id="30" name="Freeform 6">
              <a:extLst>
                <a:ext uri="{FF2B5EF4-FFF2-40B4-BE49-F238E27FC236}">
                  <a16:creationId xmlns:a16="http://schemas.microsoft.com/office/drawing/2014/main" id="{5321F2CE-05CA-40C2-8F7F-17DD9FF686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1" name="TextBox 7">
              <a:extLst>
                <a:ext uri="{FF2B5EF4-FFF2-40B4-BE49-F238E27FC236}">
                  <a16:creationId xmlns:a16="http://schemas.microsoft.com/office/drawing/2014/main" id="{ABCBC58E-2B42-4609-B01B-4A414E31D2E4}"/>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grpSp>
        <p:nvGrpSpPr>
          <p:cNvPr id="26" name="Group 28">
            <a:extLst>
              <a:ext uri="{FF2B5EF4-FFF2-40B4-BE49-F238E27FC236}">
                <a16:creationId xmlns:a16="http://schemas.microsoft.com/office/drawing/2014/main" id="{9D5F305A-EAD1-4EDC-9552-8A710AECEE4C}"/>
              </a:ext>
            </a:extLst>
          </p:cNvPr>
          <p:cNvGrpSpPr/>
          <p:nvPr/>
        </p:nvGrpSpPr>
        <p:grpSpPr>
          <a:xfrm>
            <a:off x="15554597" y="5274934"/>
            <a:ext cx="2733403" cy="2733403"/>
            <a:chOff x="0" y="0"/>
            <a:chExt cx="3644537" cy="3644537"/>
          </a:xfrm>
        </p:grpSpPr>
        <p:pic>
          <p:nvPicPr>
            <p:cNvPr id="27" name="Picture 29">
              <a:extLst>
                <a:ext uri="{FF2B5EF4-FFF2-40B4-BE49-F238E27FC236}">
                  <a16:creationId xmlns:a16="http://schemas.microsoft.com/office/drawing/2014/main" id="{0053D638-758E-48B2-BF13-0FB50F04FBB4}"/>
                </a:ext>
              </a:extLst>
            </p:cNvPr>
            <p:cNvPicPr>
              <a:picLocks noChangeAspect="1"/>
            </p:cNvPicPr>
            <p:nvPr/>
          </p:nvPicPr>
          <p:blipFill>
            <a:blip r:embed="rId5"/>
            <a:srcRect l="29153" r="4221"/>
            <a:stretch>
              <a:fillRect/>
            </a:stretch>
          </p:blipFill>
          <p:spPr>
            <a:xfrm>
              <a:off x="0" y="0"/>
              <a:ext cx="3644537" cy="3644537"/>
            </a:xfrm>
            <a:prstGeom prst="rect">
              <a:avLst/>
            </a:prstGeom>
          </p:spPr>
        </p:pic>
      </p:grpSp>
      <p:grpSp>
        <p:nvGrpSpPr>
          <p:cNvPr id="24" name="Group 14">
            <a:extLst>
              <a:ext uri="{FF2B5EF4-FFF2-40B4-BE49-F238E27FC236}">
                <a16:creationId xmlns:a16="http://schemas.microsoft.com/office/drawing/2014/main" id="{0C3C084A-CAB2-48AB-9DEA-C858E99FD274}"/>
              </a:ext>
            </a:extLst>
          </p:cNvPr>
          <p:cNvGrpSpPr/>
          <p:nvPr/>
        </p:nvGrpSpPr>
        <p:grpSpPr>
          <a:xfrm>
            <a:off x="12658997" y="6639393"/>
            <a:ext cx="2733403" cy="2733403"/>
            <a:chOff x="0" y="0"/>
            <a:chExt cx="3644537" cy="3644537"/>
          </a:xfrm>
        </p:grpSpPr>
        <p:pic>
          <p:nvPicPr>
            <p:cNvPr id="25" name="Picture 15">
              <a:extLst>
                <a:ext uri="{FF2B5EF4-FFF2-40B4-BE49-F238E27FC236}">
                  <a16:creationId xmlns:a16="http://schemas.microsoft.com/office/drawing/2014/main" id="{02019A82-6443-43AA-B410-A2103730C713}"/>
                </a:ext>
              </a:extLst>
            </p:cNvPr>
            <p:cNvPicPr>
              <a:picLocks noChangeAspect="1"/>
            </p:cNvPicPr>
            <p:nvPr/>
          </p:nvPicPr>
          <p:blipFill>
            <a:blip r:embed="rId6"/>
            <a:srcRect l="16687" r="16687"/>
            <a:stretch>
              <a:fillRect/>
            </a:stretch>
          </p:blipFill>
          <p:spPr>
            <a:xfrm>
              <a:off x="0" y="0"/>
              <a:ext cx="3644537" cy="3644537"/>
            </a:xfrm>
            <a:prstGeom prst="rect">
              <a:avLst/>
            </a:prstGeom>
          </p:spPr>
        </p:pic>
      </p:grpSp>
      <p:grpSp>
        <p:nvGrpSpPr>
          <p:cNvPr id="32" name="Group 5">
            <a:extLst>
              <a:ext uri="{FF2B5EF4-FFF2-40B4-BE49-F238E27FC236}">
                <a16:creationId xmlns:a16="http://schemas.microsoft.com/office/drawing/2014/main" id="{B0FB8E4E-2AEC-47A5-A078-FE8CB7FA5456}"/>
              </a:ext>
            </a:extLst>
          </p:cNvPr>
          <p:cNvGrpSpPr/>
          <p:nvPr/>
        </p:nvGrpSpPr>
        <p:grpSpPr>
          <a:xfrm>
            <a:off x="-1676401" y="-1638300"/>
            <a:ext cx="4593419" cy="4523268"/>
            <a:chOff x="0" y="0"/>
            <a:chExt cx="812800" cy="812800"/>
          </a:xfrm>
          <a:noFill/>
        </p:grpSpPr>
        <p:sp>
          <p:nvSpPr>
            <p:cNvPr id="33" name="Freeform 6">
              <a:extLst>
                <a:ext uri="{FF2B5EF4-FFF2-40B4-BE49-F238E27FC236}">
                  <a16:creationId xmlns:a16="http://schemas.microsoft.com/office/drawing/2014/main" id="{0ACA1428-33A6-4F6C-8BC0-482CBEAAAE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a:p>
          </p:txBody>
        </p:sp>
        <p:sp>
          <p:nvSpPr>
            <p:cNvPr id="34" name="TextBox 7">
              <a:extLst>
                <a:ext uri="{FF2B5EF4-FFF2-40B4-BE49-F238E27FC236}">
                  <a16:creationId xmlns:a16="http://schemas.microsoft.com/office/drawing/2014/main" id="{88ADDA1C-B2A7-47BD-8996-6349225CF2C2}"/>
                </a:ext>
              </a:extLst>
            </p:cNvPr>
            <p:cNvSpPr txBox="1"/>
            <p:nvPr/>
          </p:nvSpPr>
          <p:spPr>
            <a:xfrm>
              <a:off x="76200" y="38100"/>
              <a:ext cx="660400" cy="698500"/>
            </a:xfrm>
            <a:prstGeom prst="rect">
              <a:avLst/>
            </a:prstGeom>
            <a:grpFill/>
            <a:ln>
              <a:solidFill>
                <a:schemeClr val="accent3"/>
              </a:solidFill>
            </a:ln>
          </p:spPr>
          <p:txBody>
            <a:bodyPr lIns="50800" tIns="50800" rIns="50800" bIns="50800" rtlCol="0" anchor="ctr"/>
            <a:lstStyle/>
            <a:p>
              <a:pPr algn="ctr">
                <a:lnSpc>
                  <a:spcPts val="2659"/>
                </a:lnSpc>
                <a:spcBef>
                  <a:spcPct val="0"/>
                </a:spcBef>
              </a:pPr>
              <a:endParaRPr/>
            </a:p>
          </p:txBody>
        </p:sp>
      </p:grpSp>
      <p:sp>
        <p:nvSpPr>
          <p:cNvPr id="35" name="Freeform 9">
            <a:extLst>
              <a:ext uri="{FF2B5EF4-FFF2-40B4-BE49-F238E27FC236}">
                <a16:creationId xmlns:a16="http://schemas.microsoft.com/office/drawing/2014/main" id="{183336CA-E2B3-447A-BECC-5CBF437C7978}"/>
              </a:ext>
            </a:extLst>
          </p:cNvPr>
          <p:cNvSpPr/>
          <p:nvPr/>
        </p:nvSpPr>
        <p:spPr>
          <a:xfrm>
            <a:off x="-381000" y="-571500"/>
            <a:ext cx="1752600" cy="19769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3"/>
          </a:solidFill>
          <a:ln>
            <a:solidFill>
              <a:schemeClr val="accent3"/>
            </a:solidFill>
          </a:ln>
        </p:spPr>
        <p:txBody>
          <a:bodyPr/>
          <a:lstStyle/>
          <a:p>
            <a:endParaRPr lang="en-US"/>
          </a:p>
        </p:txBody>
      </p:sp>
      <p:sp>
        <p:nvSpPr>
          <p:cNvPr id="8" name="TextBox 7">
            <a:extLst>
              <a:ext uri="{FF2B5EF4-FFF2-40B4-BE49-F238E27FC236}">
                <a16:creationId xmlns:a16="http://schemas.microsoft.com/office/drawing/2014/main" id="{6958F87A-005E-7DA2-6BA5-F73F2C49C19A}"/>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a:t>
            </a:r>
            <a:endParaRPr lang="en-US"/>
          </a:p>
          <a:p>
            <a:endParaRPr lang="en-US" sz="2400" b="1">
              <a:solidFill>
                <a:srgbClr val="1C1C3D"/>
              </a:solidFill>
              <a:ea typeface="Calibri"/>
              <a:cs typeface="Calibri"/>
            </a:endParaRPr>
          </a:p>
        </p:txBody>
      </p:sp>
      <p:sp>
        <p:nvSpPr>
          <p:cNvPr id="9" name="TextBox 20">
            <a:extLst>
              <a:ext uri="{FF2B5EF4-FFF2-40B4-BE49-F238E27FC236}">
                <a16:creationId xmlns:a16="http://schemas.microsoft.com/office/drawing/2014/main" id="{A42CE23B-C50F-E578-3D68-F3EB236BF2C1}"/>
              </a:ext>
            </a:extLst>
          </p:cNvPr>
          <p:cNvSpPr txBox="1"/>
          <p:nvPr/>
        </p:nvSpPr>
        <p:spPr>
          <a:xfrm>
            <a:off x="7616965" y="9529142"/>
            <a:ext cx="285894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spTree>
    <p:extLst>
      <p:ext uri="{BB962C8B-B14F-4D97-AF65-F5344CB8AC3E}">
        <p14:creationId xmlns:p14="http://schemas.microsoft.com/office/powerpoint/2010/main" val="4254717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3177383" y="1926595"/>
            <a:ext cx="17472485" cy="7089906"/>
            <a:chOff x="0" y="0"/>
            <a:chExt cx="4601807" cy="1867300"/>
          </a:xfrm>
        </p:grpSpPr>
        <p:sp>
          <p:nvSpPr>
            <p:cNvPr id="3" name="Freeform 3"/>
            <p:cNvSpPr/>
            <p:nvPr/>
          </p:nvSpPr>
          <p:spPr>
            <a:xfrm>
              <a:off x="0" y="0"/>
              <a:ext cx="4601807" cy="1867300"/>
            </a:xfrm>
            <a:custGeom>
              <a:avLst/>
              <a:gdLst/>
              <a:ahLst/>
              <a:cxnLst/>
              <a:rect l="l" t="t" r="r" b="b"/>
              <a:pathLst>
                <a:path w="4601807" h="1867300">
                  <a:moveTo>
                    <a:pt x="22598" y="0"/>
                  </a:moveTo>
                  <a:lnTo>
                    <a:pt x="4579209" y="0"/>
                  </a:lnTo>
                  <a:cubicBezTo>
                    <a:pt x="4591689" y="0"/>
                    <a:pt x="4601807" y="10117"/>
                    <a:pt x="4601807" y="22598"/>
                  </a:cubicBezTo>
                  <a:lnTo>
                    <a:pt x="4601807" y="1844703"/>
                  </a:lnTo>
                  <a:cubicBezTo>
                    <a:pt x="4601807" y="1857183"/>
                    <a:pt x="4591689" y="1867300"/>
                    <a:pt x="4579209" y="1867300"/>
                  </a:cubicBezTo>
                  <a:lnTo>
                    <a:pt x="22598" y="1867300"/>
                  </a:lnTo>
                  <a:cubicBezTo>
                    <a:pt x="10117" y="1867300"/>
                    <a:pt x="0" y="1857183"/>
                    <a:pt x="0" y="1844703"/>
                  </a:cubicBezTo>
                  <a:lnTo>
                    <a:pt x="0" y="22598"/>
                  </a:lnTo>
                  <a:cubicBezTo>
                    <a:pt x="0" y="10117"/>
                    <a:pt x="10117" y="0"/>
                    <a:pt x="22598" y="0"/>
                  </a:cubicBezTo>
                  <a:close/>
                </a:path>
              </a:pathLst>
            </a:custGeom>
            <a:solidFill>
              <a:srgbClr val="A9C229"/>
            </a:solidFill>
          </p:spPr>
          <p:txBody>
            <a:bodyPr/>
            <a:lstStyle/>
            <a:p>
              <a:endParaRPr lang="en-US"/>
            </a:p>
          </p:txBody>
        </p:sp>
        <p:sp>
          <p:nvSpPr>
            <p:cNvPr id="4" name="TextBox 4"/>
            <p:cNvSpPr txBox="1"/>
            <p:nvPr/>
          </p:nvSpPr>
          <p:spPr>
            <a:xfrm>
              <a:off x="0" y="-47625"/>
              <a:ext cx="4601807" cy="1914925"/>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248023" y="2759659"/>
            <a:ext cx="5246370" cy="524637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US"/>
            </a:p>
          </p:txBody>
        </p:sp>
      </p:grpSp>
      <p:sp>
        <p:nvSpPr>
          <p:cNvPr id="9" name="TextBox 9"/>
          <p:cNvSpPr txBox="1"/>
          <p:nvPr/>
        </p:nvSpPr>
        <p:spPr>
          <a:xfrm>
            <a:off x="5334000" y="513958"/>
            <a:ext cx="11568868" cy="1098506"/>
          </a:xfrm>
          <a:prstGeom prst="rect">
            <a:avLst/>
          </a:prstGeom>
        </p:spPr>
        <p:txBody>
          <a:bodyPr wrap="square" lIns="0" tIns="0" rIns="0" bIns="0" rtlCol="0" anchor="t">
            <a:spAutoFit/>
          </a:bodyPr>
          <a:lstStyle/>
          <a:p>
            <a:pPr algn="ctr">
              <a:lnSpc>
                <a:spcPts val="9624"/>
              </a:lnSpc>
              <a:spcBef>
                <a:spcPct val="0"/>
              </a:spcBef>
            </a:pPr>
            <a:r>
              <a:rPr lang="en-US" sz="6000" b="1" spc="348">
                <a:solidFill>
                  <a:schemeClr val="tx1">
                    <a:lumMod val="95000"/>
                    <a:lumOff val="5000"/>
                  </a:schemeClr>
                </a:solidFill>
                <a:latin typeface="Open Sans Extra Bold"/>
                <a:ea typeface="Open Sans Extra Bold"/>
                <a:cs typeface="Open Sans Extra Bold"/>
                <a:sym typeface="Open Sans Extra Bold"/>
              </a:rPr>
              <a:t>Functional Requirements</a:t>
            </a:r>
          </a:p>
        </p:txBody>
      </p:sp>
      <p:sp>
        <p:nvSpPr>
          <p:cNvPr id="12" name="Freeform 12"/>
          <p:cNvSpPr/>
          <p:nvPr/>
        </p:nvSpPr>
        <p:spPr>
          <a:xfrm>
            <a:off x="3623696" y="1248737"/>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3"/>
            <a:stretch>
              <a:fillRect/>
            </a:stretch>
          </a:blipFill>
        </p:spPr>
        <p:txBody>
          <a:bodyPr/>
          <a:lstStyle/>
          <a:p>
            <a:endParaRPr lang="en-US"/>
          </a:p>
        </p:txBody>
      </p:sp>
      <p:sp>
        <p:nvSpPr>
          <p:cNvPr id="13" name="Freeform 13"/>
          <p:cNvSpPr/>
          <p:nvPr/>
        </p:nvSpPr>
        <p:spPr>
          <a:xfrm flipH="1">
            <a:off x="629834" y="8381251"/>
            <a:ext cx="1125980" cy="1270499"/>
          </a:xfrm>
          <a:custGeom>
            <a:avLst/>
            <a:gdLst/>
            <a:ahLst/>
            <a:cxnLst/>
            <a:rect l="l" t="t" r="r" b="b"/>
            <a:pathLst>
              <a:path w="1125980" h="1270499">
                <a:moveTo>
                  <a:pt x="1125980" y="0"/>
                </a:moveTo>
                <a:lnTo>
                  <a:pt x="0" y="0"/>
                </a:lnTo>
                <a:lnTo>
                  <a:pt x="0" y="1270499"/>
                </a:lnTo>
                <a:lnTo>
                  <a:pt x="1125980" y="1270499"/>
                </a:lnTo>
                <a:lnTo>
                  <a:pt x="1125980" y="0"/>
                </a:lnTo>
                <a:close/>
              </a:path>
            </a:pathLst>
          </a:custGeom>
          <a:blipFill>
            <a:blip r:embed="rId3"/>
            <a:stretch>
              <a:fillRect/>
            </a:stretch>
          </a:blipFill>
        </p:spPr>
        <p:txBody>
          <a:bodyPr/>
          <a:lstStyle/>
          <a:p>
            <a:endParaRPr lang="en-US"/>
          </a:p>
        </p:txBody>
      </p:sp>
      <p:sp>
        <p:nvSpPr>
          <p:cNvPr id="14" name="Freeform 14"/>
          <p:cNvSpPr/>
          <p:nvPr/>
        </p:nvSpPr>
        <p:spPr>
          <a:xfrm flipH="1">
            <a:off x="16133320" y="1745769"/>
            <a:ext cx="769548" cy="816075"/>
          </a:xfrm>
          <a:custGeom>
            <a:avLst/>
            <a:gdLst/>
            <a:ahLst/>
            <a:cxnLst/>
            <a:rect l="l" t="t" r="r" b="b"/>
            <a:pathLst>
              <a:path w="1125980" h="1270499">
                <a:moveTo>
                  <a:pt x="1125980" y="0"/>
                </a:moveTo>
                <a:lnTo>
                  <a:pt x="0" y="0"/>
                </a:lnTo>
                <a:lnTo>
                  <a:pt x="0" y="1270499"/>
                </a:lnTo>
                <a:lnTo>
                  <a:pt x="1125980" y="1270499"/>
                </a:lnTo>
                <a:lnTo>
                  <a:pt x="1125980" y="0"/>
                </a:lnTo>
                <a:close/>
              </a:path>
            </a:pathLst>
          </a:custGeom>
          <a:blipFill>
            <a:blip r:embed="rId3"/>
            <a:stretch>
              <a:fillRect/>
            </a:stretch>
          </a:blipFill>
        </p:spPr>
        <p:txBody>
          <a:bodyPr/>
          <a:lstStyle/>
          <a:p>
            <a:endParaRPr lang="en-US"/>
          </a:p>
        </p:txBody>
      </p:sp>
      <p:sp>
        <p:nvSpPr>
          <p:cNvPr id="15" name="Freeform 15"/>
          <p:cNvSpPr/>
          <p:nvPr/>
        </p:nvSpPr>
        <p:spPr>
          <a:xfrm rot="820805">
            <a:off x="15515119" y="5746790"/>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4"/>
            <a:stretch>
              <a:fillRect/>
            </a:stretch>
          </a:blipFill>
        </p:spPr>
        <p:txBody>
          <a:bodyPr/>
          <a:lstStyle/>
          <a:p>
            <a:endParaRPr lang="en-US"/>
          </a:p>
        </p:txBody>
      </p:sp>
      <p:sp>
        <p:nvSpPr>
          <p:cNvPr id="17" name="TextBox 32">
            <a:extLst>
              <a:ext uri="{FF2B5EF4-FFF2-40B4-BE49-F238E27FC236}">
                <a16:creationId xmlns:a16="http://schemas.microsoft.com/office/drawing/2014/main" id="{FDF244CB-3001-44FC-AA6C-2578AAE92397}"/>
              </a:ext>
            </a:extLst>
          </p:cNvPr>
          <p:cNvSpPr txBox="1"/>
          <p:nvPr/>
        </p:nvSpPr>
        <p:spPr>
          <a:xfrm>
            <a:off x="7467600" y="2783426"/>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ea typeface="+mn-lt"/>
                <a:cs typeface="+mn-lt"/>
              </a:rPr>
              <a:t>Image Input Processing</a:t>
            </a:r>
            <a:endParaRPr lang="en-US">
              <a:solidFill>
                <a:schemeClr val="bg1"/>
              </a:solidFill>
            </a:endParaRPr>
          </a:p>
        </p:txBody>
      </p:sp>
      <p:pic>
        <p:nvPicPr>
          <p:cNvPr id="24" name="Graphic 23" descr="Bullseye with solid fill">
            <a:extLst>
              <a:ext uri="{FF2B5EF4-FFF2-40B4-BE49-F238E27FC236}">
                <a16:creationId xmlns:a16="http://schemas.microsoft.com/office/drawing/2014/main" id="{6DBA6274-329E-42EB-94CE-E405D0290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510" y="2783426"/>
            <a:ext cx="691771" cy="691771"/>
          </a:xfrm>
          <a:prstGeom prst="rect">
            <a:avLst/>
          </a:prstGeom>
        </p:spPr>
      </p:pic>
      <p:sp>
        <p:nvSpPr>
          <p:cNvPr id="25" name="TextBox 32">
            <a:extLst>
              <a:ext uri="{FF2B5EF4-FFF2-40B4-BE49-F238E27FC236}">
                <a16:creationId xmlns:a16="http://schemas.microsoft.com/office/drawing/2014/main" id="{46B9308A-F007-48A4-B374-F7A44C34B2D3}"/>
              </a:ext>
            </a:extLst>
          </p:cNvPr>
          <p:cNvSpPr txBox="1"/>
          <p:nvPr/>
        </p:nvSpPr>
        <p:spPr>
          <a:xfrm>
            <a:off x="7467600" y="3746964"/>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Ripeness Detection</a:t>
            </a:r>
            <a:endParaRPr lang="en-US"/>
          </a:p>
        </p:txBody>
      </p:sp>
      <p:sp>
        <p:nvSpPr>
          <p:cNvPr id="26" name="TextBox 32">
            <a:extLst>
              <a:ext uri="{FF2B5EF4-FFF2-40B4-BE49-F238E27FC236}">
                <a16:creationId xmlns:a16="http://schemas.microsoft.com/office/drawing/2014/main" id="{FAF28EBD-0856-48D3-B611-73DC22C3A9DD}"/>
              </a:ext>
            </a:extLst>
          </p:cNvPr>
          <p:cNvSpPr txBox="1"/>
          <p:nvPr/>
        </p:nvSpPr>
        <p:spPr>
          <a:xfrm>
            <a:off x="7450541" y="4636464"/>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Harvest Time Prediction</a:t>
            </a:r>
            <a:endParaRPr lang="en-US"/>
          </a:p>
        </p:txBody>
      </p:sp>
      <p:sp>
        <p:nvSpPr>
          <p:cNvPr id="27" name="TextBox 32">
            <a:extLst>
              <a:ext uri="{FF2B5EF4-FFF2-40B4-BE49-F238E27FC236}">
                <a16:creationId xmlns:a16="http://schemas.microsoft.com/office/drawing/2014/main" id="{9FFCEAE0-6781-4C2F-AFDB-19E09AD7CA1E}"/>
              </a:ext>
            </a:extLst>
          </p:cNvPr>
          <p:cNvSpPr txBox="1"/>
          <p:nvPr/>
        </p:nvSpPr>
        <p:spPr>
          <a:xfrm>
            <a:off x="7451725" y="5509568"/>
            <a:ext cx="8692936" cy="583558"/>
          </a:xfrm>
          <a:prstGeom prst="rect">
            <a:avLst/>
          </a:prstGeom>
        </p:spPr>
        <p:txBody>
          <a:bodyPr wrap="square" lIns="0" tIns="0" rIns="0" bIns="0" rtlCol="0" anchor="t">
            <a:spAutoFit/>
          </a:bodyPr>
          <a:lstStyle/>
          <a:p>
            <a:pPr>
              <a:lnSpc>
                <a:spcPts val="4752"/>
              </a:lnSpc>
            </a:pPr>
            <a:r>
              <a:rPr lang="en-US" sz="3600">
                <a:solidFill>
                  <a:schemeClr val="bg1"/>
                </a:solidFill>
                <a:ea typeface="+mn-lt"/>
                <a:cs typeface="+mn-lt"/>
              </a:rPr>
              <a:t>Environmental Condition Recommendations</a:t>
            </a:r>
            <a:endParaRPr lang="en-US">
              <a:solidFill>
                <a:schemeClr val="bg1"/>
              </a:solidFill>
            </a:endParaRPr>
          </a:p>
        </p:txBody>
      </p:sp>
      <p:pic>
        <p:nvPicPr>
          <p:cNvPr id="29" name="Graphic 28" descr="Bullseye with solid fill">
            <a:extLst>
              <a:ext uri="{FF2B5EF4-FFF2-40B4-BE49-F238E27FC236}">
                <a16:creationId xmlns:a16="http://schemas.microsoft.com/office/drawing/2014/main" id="{544F78A2-C577-48B6-A4F9-615E0CBB5E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510" y="3691344"/>
            <a:ext cx="691771" cy="691771"/>
          </a:xfrm>
          <a:prstGeom prst="rect">
            <a:avLst/>
          </a:prstGeom>
        </p:spPr>
      </p:pic>
      <p:pic>
        <p:nvPicPr>
          <p:cNvPr id="30" name="Graphic 29" descr="Bullseye with solid fill">
            <a:extLst>
              <a:ext uri="{FF2B5EF4-FFF2-40B4-BE49-F238E27FC236}">
                <a16:creationId xmlns:a16="http://schemas.microsoft.com/office/drawing/2014/main" id="{9C47ACF1-8B4B-47BD-9D9E-B0495E39E2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510" y="4599262"/>
            <a:ext cx="691771" cy="691771"/>
          </a:xfrm>
          <a:prstGeom prst="rect">
            <a:avLst/>
          </a:prstGeom>
        </p:spPr>
      </p:pic>
      <p:pic>
        <p:nvPicPr>
          <p:cNvPr id="31" name="Graphic 30" descr="Bullseye with solid fill">
            <a:extLst>
              <a:ext uri="{FF2B5EF4-FFF2-40B4-BE49-F238E27FC236}">
                <a16:creationId xmlns:a16="http://schemas.microsoft.com/office/drawing/2014/main" id="{622A32FF-32AA-4B65-8121-4448A37844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510" y="5507180"/>
            <a:ext cx="691771" cy="691771"/>
          </a:xfrm>
          <a:prstGeom prst="rect">
            <a:avLst/>
          </a:prstGeom>
        </p:spPr>
      </p:pic>
      <p:grpSp>
        <p:nvGrpSpPr>
          <p:cNvPr id="33" name="Group 32">
            <a:extLst>
              <a:ext uri="{FF2B5EF4-FFF2-40B4-BE49-F238E27FC236}">
                <a16:creationId xmlns:a16="http://schemas.microsoft.com/office/drawing/2014/main" id="{16AF8A97-A8A9-4288-8EA6-0F26DA38E73F}"/>
              </a:ext>
            </a:extLst>
          </p:cNvPr>
          <p:cNvGrpSpPr/>
          <p:nvPr/>
        </p:nvGrpSpPr>
        <p:grpSpPr>
          <a:xfrm>
            <a:off x="2" y="9379250"/>
            <a:ext cx="18288000" cy="907751"/>
            <a:chOff x="0" y="0"/>
            <a:chExt cx="24416939" cy="806890"/>
          </a:xfrm>
        </p:grpSpPr>
        <p:grpSp>
          <p:nvGrpSpPr>
            <p:cNvPr id="34" name="Group 33">
              <a:extLst>
                <a:ext uri="{FF2B5EF4-FFF2-40B4-BE49-F238E27FC236}">
                  <a16:creationId xmlns:a16="http://schemas.microsoft.com/office/drawing/2014/main" id="{2D93CA9E-06BE-4D86-8BD9-CA7669E870CF}"/>
                </a:ext>
              </a:extLst>
            </p:cNvPr>
            <p:cNvGrpSpPr/>
            <p:nvPr/>
          </p:nvGrpSpPr>
          <p:grpSpPr>
            <a:xfrm>
              <a:off x="0" y="0"/>
              <a:ext cx="24416939" cy="806890"/>
              <a:chOff x="0" y="0"/>
              <a:chExt cx="4823099" cy="159386"/>
            </a:xfrm>
          </p:grpSpPr>
          <p:sp>
            <p:nvSpPr>
              <p:cNvPr id="36" name="Freeform 34">
                <a:extLst>
                  <a:ext uri="{FF2B5EF4-FFF2-40B4-BE49-F238E27FC236}">
                    <a16:creationId xmlns:a16="http://schemas.microsoft.com/office/drawing/2014/main" id="{44F08F86-19BA-4FAC-8848-767BA228A2E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37" name="TextBox 35">
                <a:extLst>
                  <a:ext uri="{FF2B5EF4-FFF2-40B4-BE49-F238E27FC236}">
                    <a16:creationId xmlns:a16="http://schemas.microsoft.com/office/drawing/2014/main" id="{C54FD725-1142-405D-82EC-00883F9D0819}"/>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35" name="Freeform 36">
              <a:extLst>
                <a:ext uri="{FF2B5EF4-FFF2-40B4-BE49-F238E27FC236}">
                  <a16:creationId xmlns:a16="http://schemas.microsoft.com/office/drawing/2014/main" id="{B6EE0F96-7A92-4EAD-950A-C8B6851E439D}"/>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7"/>
              <a:stretch>
                <a:fillRect/>
              </a:stretch>
            </a:blipFill>
          </p:spPr>
          <p:txBody>
            <a:bodyPr/>
            <a:lstStyle/>
            <a:p>
              <a:endParaRPr lang="en-US" sz="2700"/>
            </a:p>
          </p:txBody>
        </p:sp>
      </p:grpSp>
      <p:sp>
        <p:nvSpPr>
          <p:cNvPr id="18" name="TextBox 17">
            <a:extLst>
              <a:ext uri="{FF2B5EF4-FFF2-40B4-BE49-F238E27FC236}">
                <a16:creationId xmlns:a16="http://schemas.microsoft.com/office/drawing/2014/main" id="{7057CBA8-1C08-E9EA-D937-58FBC653D2B0}"/>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51</a:t>
            </a:r>
            <a:endParaRPr lang="en-US"/>
          </a:p>
          <a:p>
            <a:endParaRPr lang="en-US" sz="2400" b="1">
              <a:solidFill>
                <a:srgbClr val="1C1C3D"/>
              </a:solidFill>
              <a:ea typeface="Calibri"/>
              <a:cs typeface="Calibri"/>
            </a:endParaRPr>
          </a:p>
        </p:txBody>
      </p:sp>
      <p:sp>
        <p:nvSpPr>
          <p:cNvPr id="11" name="TextBox 16">
            <a:extLst>
              <a:ext uri="{FF2B5EF4-FFF2-40B4-BE49-F238E27FC236}">
                <a16:creationId xmlns:a16="http://schemas.microsoft.com/office/drawing/2014/main" id="{800C760E-DD20-817B-7686-2F110D9067DE}"/>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Tree>
    <p:extLst>
      <p:ext uri="{BB962C8B-B14F-4D97-AF65-F5344CB8AC3E}">
        <p14:creationId xmlns:p14="http://schemas.microsoft.com/office/powerpoint/2010/main" val="130635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5752273" y="2117001"/>
            <a:ext cx="12537628" cy="7270732"/>
            <a:chOff x="0" y="-47625"/>
            <a:chExt cx="4601807" cy="1914925"/>
          </a:xfrm>
        </p:grpSpPr>
        <p:sp>
          <p:nvSpPr>
            <p:cNvPr id="3" name="Freeform 3"/>
            <p:cNvSpPr/>
            <p:nvPr/>
          </p:nvSpPr>
          <p:spPr>
            <a:xfrm>
              <a:off x="0" y="0"/>
              <a:ext cx="4601807" cy="1867300"/>
            </a:xfrm>
            <a:custGeom>
              <a:avLst/>
              <a:gdLst/>
              <a:ahLst/>
              <a:cxnLst/>
              <a:rect l="l" t="t" r="r" b="b"/>
              <a:pathLst>
                <a:path w="4601807" h="1867300">
                  <a:moveTo>
                    <a:pt x="22598" y="0"/>
                  </a:moveTo>
                  <a:lnTo>
                    <a:pt x="4579209" y="0"/>
                  </a:lnTo>
                  <a:cubicBezTo>
                    <a:pt x="4591689" y="0"/>
                    <a:pt x="4601807" y="10117"/>
                    <a:pt x="4601807" y="22598"/>
                  </a:cubicBezTo>
                  <a:lnTo>
                    <a:pt x="4601807" y="1844703"/>
                  </a:lnTo>
                  <a:cubicBezTo>
                    <a:pt x="4601807" y="1857183"/>
                    <a:pt x="4591689" y="1867300"/>
                    <a:pt x="4579209" y="1867300"/>
                  </a:cubicBezTo>
                  <a:lnTo>
                    <a:pt x="22598" y="1867300"/>
                  </a:lnTo>
                  <a:cubicBezTo>
                    <a:pt x="10117" y="1867300"/>
                    <a:pt x="0" y="1857183"/>
                    <a:pt x="0" y="1844703"/>
                  </a:cubicBezTo>
                  <a:lnTo>
                    <a:pt x="0" y="22598"/>
                  </a:lnTo>
                  <a:cubicBezTo>
                    <a:pt x="0" y="10117"/>
                    <a:pt x="10117" y="0"/>
                    <a:pt x="22598" y="0"/>
                  </a:cubicBezTo>
                  <a:close/>
                </a:path>
              </a:pathLst>
            </a:custGeom>
            <a:solidFill>
              <a:srgbClr val="A9C229"/>
            </a:solidFill>
          </p:spPr>
          <p:txBody>
            <a:bodyPr/>
            <a:lstStyle/>
            <a:p>
              <a:endParaRPr lang="en-US"/>
            </a:p>
          </p:txBody>
        </p:sp>
        <p:sp>
          <p:nvSpPr>
            <p:cNvPr id="4" name="TextBox 4"/>
            <p:cNvSpPr txBox="1"/>
            <p:nvPr/>
          </p:nvSpPr>
          <p:spPr>
            <a:xfrm>
              <a:off x="0" y="-47625"/>
              <a:ext cx="4601807" cy="1914925"/>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5317191" y="648429"/>
            <a:ext cx="11568868" cy="1098506"/>
          </a:xfrm>
          <a:prstGeom prst="rect">
            <a:avLst/>
          </a:prstGeom>
        </p:spPr>
        <p:txBody>
          <a:bodyPr wrap="square" lIns="0" tIns="0" rIns="0" bIns="0" rtlCol="0" anchor="t">
            <a:spAutoFit/>
          </a:bodyPr>
          <a:lstStyle/>
          <a:p>
            <a:pPr algn="ctr">
              <a:lnSpc>
                <a:spcPts val="9624"/>
              </a:lnSpc>
              <a:spcBef>
                <a:spcPct val="0"/>
              </a:spcBef>
            </a:pPr>
            <a:r>
              <a:rPr lang="en-US" sz="6000" b="1" spc="348">
                <a:solidFill>
                  <a:schemeClr val="tx1">
                    <a:lumMod val="95000"/>
                    <a:lumOff val="5000"/>
                  </a:schemeClr>
                </a:solidFill>
                <a:latin typeface="Open Sans Extra Bold"/>
                <a:ea typeface="Open Sans Extra Bold"/>
                <a:cs typeface="Open Sans Extra Bold"/>
                <a:sym typeface="Open Sans Extra Bold"/>
              </a:rPr>
              <a:t>Non Functional Requirements</a:t>
            </a:r>
          </a:p>
        </p:txBody>
      </p:sp>
      <p:sp>
        <p:nvSpPr>
          <p:cNvPr id="12" name="Freeform 12"/>
          <p:cNvSpPr/>
          <p:nvPr/>
        </p:nvSpPr>
        <p:spPr>
          <a:xfrm>
            <a:off x="3623696" y="1248737"/>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2"/>
            <a:stretch>
              <a:fillRect/>
            </a:stretch>
          </a:blipFill>
        </p:spPr>
        <p:txBody>
          <a:bodyPr/>
          <a:lstStyle/>
          <a:p>
            <a:endParaRPr lang="en-US"/>
          </a:p>
        </p:txBody>
      </p:sp>
      <p:sp>
        <p:nvSpPr>
          <p:cNvPr id="13" name="Freeform 13"/>
          <p:cNvSpPr/>
          <p:nvPr/>
        </p:nvSpPr>
        <p:spPr>
          <a:xfrm flipH="1">
            <a:off x="629834" y="8381251"/>
            <a:ext cx="1125980" cy="1270499"/>
          </a:xfrm>
          <a:custGeom>
            <a:avLst/>
            <a:gdLst/>
            <a:ahLst/>
            <a:cxnLst/>
            <a:rect l="l" t="t" r="r" b="b"/>
            <a:pathLst>
              <a:path w="1125980" h="1270499">
                <a:moveTo>
                  <a:pt x="1125980" y="0"/>
                </a:moveTo>
                <a:lnTo>
                  <a:pt x="0" y="0"/>
                </a:lnTo>
                <a:lnTo>
                  <a:pt x="0" y="1270499"/>
                </a:lnTo>
                <a:lnTo>
                  <a:pt x="1125980" y="1270499"/>
                </a:lnTo>
                <a:lnTo>
                  <a:pt x="1125980" y="0"/>
                </a:lnTo>
                <a:close/>
              </a:path>
            </a:pathLst>
          </a:custGeom>
          <a:blipFill>
            <a:blip r:embed="rId2"/>
            <a:stretch>
              <a:fillRect/>
            </a:stretch>
          </a:blipFill>
        </p:spPr>
        <p:txBody>
          <a:bodyPr/>
          <a:lstStyle/>
          <a:p>
            <a:endParaRPr lang="en-US"/>
          </a:p>
        </p:txBody>
      </p:sp>
      <p:sp>
        <p:nvSpPr>
          <p:cNvPr id="14" name="Freeform 14"/>
          <p:cNvSpPr/>
          <p:nvPr/>
        </p:nvSpPr>
        <p:spPr>
          <a:xfrm flipH="1">
            <a:off x="16133320" y="1745769"/>
            <a:ext cx="769548" cy="816075"/>
          </a:xfrm>
          <a:custGeom>
            <a:avLst/>
            <a:gdLst/>
            <a:ahLst/>
            <a:cxnLst/>
            <a:rect l="l" t="t" r="r" b="b"/>
            <a:pathLst>
              <a:path w="1125980" h="1270499">
                <a:moveTo>
                  <a:pt x="1125980" y="0"/>
                </a:moveTo>
                <a:lnTo>
                  <a:pt x="0" y="0"/>
                </a:lnTo>
                <a:lnTo>
                  <a:pt x="0" y="1270499"/>
                </a:lnTo>
                <a:lnTo>
                  <a:pt x="1125980" y="1270499"/>
                </a:lnTo>
                <a:lnTo>
                  <a:pt x="1125980" y="0"/>
                </a:lnTo>
                <a:close/>
              </a:path>
            </a:pathLst>
          </a:custGeom>
          <a:blipFill>
            <a:blip r:embed="rId2"/>
            <a:stretch>
              <a:fillRect/>
            </a:stretch>
          </a:blipFill>
        </p:spPr>
        <p:txBody>
          <a:bodyPr/>
          <a:lstStyle/>
          <a:p>
            <a:endParaRPr lang="en-US"/>
          </a:p>
        </p:txBody>
      </p:sp>
      <p:sp>
        <p:nvSpPr>
          <p:cNvPr id="15" name="Freeform 15"/>
          <p:cNvSpPr/>
          <p:nvPr/>
        </p:nvSpPr>
        <p:spPr>
          <a:xfrm rot="820805">
            <a:off x="15344815" y="5704305"/>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25" name="TextBox 32">
            <a:extLst>
              <a:ext uri="{FF2B5EF4-FFF2-40B4-BE49-F238E27FC236}">
                <a16:creationId xmlns:a16="http://schemas.microsoft.com/office/drawing/2014/main" id="{46B9308A-F007-48A4-B374-F7A44C34B2D3}"/>
              </a:ext>
            </a:extLst>
          </p:cNvPr>
          <p:cNvSpPr txBox="1"/>
          <p:nvPr/>
        </p:nvSpPr>
        <p:spPr>
          <a:xfrm>
            <a:off x="8070501" y="3872568"/>
            <a:ext cx="8105561" cy="1137556"/>
          </a:xfrm>
          <a:prstGeom prst="rect">
            <a:avLst/>
          </a:prstGeom>
        </p:spPr>
        <p:txBody>
          <a:bodyPr lIns="0" tIns="0" rIns="0" bIns="0" rtlCol="0" anchor="t">
            <a:spAutoFit/>
          </a:bodyPr>
          <a:lstStyle/>
          <a:p>
            <a:r>
              <a:rPr lang="en-US" sz="3600">
                <a:solidFill>
                  <a:schemeClr val="bg1"/>
                </a:solidFill>
                <a:ea typeface="+mn-lt"/>
                <a:cs typeface="+mn-lt"/>
              </a:rPr>
              <a:t>Performance</a:t>
            </a:r>
          </a:p>
          <a:p>
            <a:pPr marL="0" lvl="0" indent="0" algn="l">
              <a:lnSpc>
                <a:spcPts val="4752"/>
              </a:lnSpc>
            </a:pPr>
            <a:endParaRPr lang="en-US" sz="3600">
              <a:solidFill>
                <a:schemeClr val="bg1"/>
              </a:solidFill>
              <a:ea typeface="Calibri"/>
              <a:cs typeface="Calibri"/>
            </a:endParaRPr>
          </a:p>
        </p:txBody>
      </p:sp>
      <p:sp>
        <p:nvSpPr>
          <p:cNvPr id="26" name="TextBox 32">
            <a:extLst>
              <a:ext uri="{FF2B5EF4-FFF2-40B4-BE49-F238E27FC236}">
                <a16:creationId xmlns:a16="http://schemas.microsoft.com/office/drawing/2014/main" id="{FAF28EBD-0856-48D3-B611-73DC22C3A9DD}"/>
              </a:ext>
            </a:extLst>
          </p:cNvPr>
          <p:cNvSpPr txBox="1"/>
          <p:nvPr/>
        </p:nvSpPr>
        <p:spPr>
          <a:xfrm>
            <a:off x="8040882" y="4762068"/>
            <a:ext cx="8105561" cy="580530"/>
          </a:xfrm>
          <a:prstGeom prst="rect">
            <a:avLst/>
          </a:prstGeom>
        </p:spPr>
        <p:txBody>
          <a:bodyPr lIns="0" tIns="0" rIns="0" bIns="0" rtlCol="0" anchor="t">
            <a:spAutoFit/>
          </a:bodyPr>
          <a:lstStyle/>
          <a:p>
            <a:pPr>
              <a:lnSpc>
                <a:spcPts val="4752"/>
              </a:lnSpc>
            </a:pPr>
            <a:r>
              <a:rPr lang="en-US" sz="3600">
                <a:solidFill>
                  <a:schemeClr val="bg1"/>
                </a:solidFill>
                <a:ea typeface="+mn-lt"/>
                <a:cs typeface="+mn-lt"/>
              </a:rPr>
              <a:t>Reliability &amp; Availability</a:t>
            </a:r>
            <a:endParaRPr lang="en-US"/>
          </a:p>
        </p:txBody>
      </p:sp>
      <p:sp>
        <p:nvSpPr>
          <p:cNvPr id="27" name="TextBox 32">
            <a:extLst>
              <a:ext uri="{FF2B5EF4-FFF2-40B4-BE49-F238E27FC236}">
                <a16:creationId xmlns:a16="http://schemas.microsoft.com/office/drawing/2014/main" id="{9FFCEAE0-6781-4C2F-AFDB-19E09AD7CA1E}"/>
              </a:ext>
            </a:extLst>
          </p:cNvPr>
          <p:cNvSpPr txBox="1"/>
          <p:nvPr/>
        </p:nvSpPr>
        <p:spPr>
          <a:xfrm>
            <a:off x="8070501" y="5666922"/>
            <a:ext cx="8105561" cy="580530"/>
          </a:xfrm>
          <a:prstGeom prst="rect">
            <a:avLst/>
          </a:prstGeom>
        </p:spPr>
        <p:txBody>
          <a:bodyPr lIns="0" tIns="0" rIns="0" bIns="0" rtlCol="0" anchor="t">
            <a:spAutoFit/>
          </a:bodyPr>
          <a:lstStyle/>
          <a:p>
            <a:pPr marL="0" lvl="0" indent="0" algn="l">
              <a:lnSpc>
                <a:spcPts val="4752"/>
              </a:lnSpc>
            </a:pPr>
            <a:r>
              <a:rPr lang="en-US" sz="3600">
                <a:solidFill>
                  <a:schemeClr val="bg1"/>
                </a:solidFill>
                <a:ea typeface="+mn-lt"/>
                <a:cs typeface="+mn-lt"/>
              </a:rPr>
              <a:t>Usability</a:t>
            </a:r>
            <a:endParaRPr lang="en-US"/>
          </a:p>
        </p:txBody>
      </p:sp>
      <p:pic>
        <p:nvPicPr>
          <p:cNvPr id="29" name="Graphic 28" descr="Bullseye with solid fill">
            <a:extLst>
              <a:ext uri="{FF2B5EF4-FFF2-40B4-BE49-F238E27FC236}">
                <a16:creationId xmlns:a16="http://schemas.microsoft.com/office/drawing/2014/main" id="{544F78A2-C577-48B6-A4F9-615E0CBB5E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9411" y="3816948"/>
            <a:ext cx="691771" cy="691771"/>
          </a:xfrm>
          <a:prstGeom prst="rect">
            <a:avLst/>
          </a:prstGeom>
        </p:spPr>
      </p:pic>
      <p:pic>
        <p:nvPicPr>
          <p:cNvPr id="30" name="Graphic 29" descr="Bullseye with solid fill">
            <a:extLst>
              <a:ext uri="{FF2B5EF4-FFF2-40B4-BE49-F238E27FC236}">
                <a16:creationId xmlns:a16="http://schemas.microsoft.com/office/drawing/2014/main" id="{9C47ACF1-8B4B-47BD-9D9E-B0495E39E2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9411" y="4724866"/>
            <a:ext cx="691771" cy="691771"/>
          </a:xfrm>
          <a:prstGeom prst="rect">
            <a:avLst/>
          </a:prstGeom>
        </p:spPr>
      </p:pic>
      <p:pic>
        <p:nvPicPr>
          <p:cNvPr id="31" name="Graphic 30" descr="Bullseye with solid fill">
            <a:extLst>
              <a:ext uri="{FF2B5EF4-FFF2-40B4-BE49-F238E27FC236}">
                <a16:creationId xmlns:a16="http://schemas.microsoft.com/office/drawing/2014/main" id="{622A32FF-32AA-4B65-8121-4448A3784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9411" y="5632784"/>
            <a:ext cx="691771" cy="691771"/>
          </a:xfrm>
          <a:prstGeom prst="rect">
            <a:avLst/>
          </a:prstGeom>
        </p:spPr>
      </p:pic>
      <p:grpSp>
        <p:nvGrpSpPr>
          <p:cNvPr id="33" name="Group 32">
            <a:extLst>
              <a:ext uri="{FF2B5EF4-FFF2-40B4-BE49-F238E27FC236}">
                <a16:creationId xmlns:a16="http://schemas.microsoft.com/office/drawing/2014/main" id="{16AF8A97-A8A9-4288-8EA6-0F26DA38E73F}"/>
              </a:ext>
            </a:extLst>
          </p:cNvPr>
          <p:cNvGrpSpPr/>
          <p:nvPr/>
        </p:nvGrpSpPr>
        <p:grpSpPr>
          <a:xfrm>
            <a:off x="2" y="9162259"/>
            <a:ext cx="18288000" cy="1124742"/>
            <a:chOff x="0" y="-192881"/>
            <a:chExt cx="24416939" cy="999771"/>
          </a:xfrm>
        </p:grpSpPr>
        <p:grpSp>
          <p:nvGrpSpPr>
            <p:cNvPr id="34" name="Group 33">
              <a:extLst>
                <a:ext uri="{FF2B5EF4-FFF2-40B4-BE49-F238E27FC236}">
                  <a16:creationId xmlns:a16="http://schemas.microsoft.com/office/drawing/2014/main" id="{2D93CA9E-06BE-4D86-8BD9-CA7669E870CF}"/>
                </a:ext>
              </a:extLst>
            </p:cNvPr>
            <p:cNvGrpSpPr/>
            <p:nvPr/>
          </p:nvGrpSpPr>
          <p:grpSpPr>
            <a:xfrm>
              <a:off x="0" y="-192881"/>
              <a:ext cx="24416939" cy="999771"/>
              <a:chOff x="0" y="-38100"/>
              <a:chExt cx="4823099" cy="197486"/>
            </a:xfrm>
          </p:grpSpPr>
          <p:sp>
            <p:nvSpPr>
              <p:cNvPr id="37" name="TextBox 35">
                <a:extLst>
                  <a:ext uri="{FF2B5EF4-FFF2-40B4-BE49-F238E27FC236}">
                    <a16:creationId xmlns:a16="http://schemas.microsoft.com/office/drawing/2014/main" id="{C54FD725-1142-405D-82EC-00883F9D0819}"/>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sp>
            <p:nvSpPr>
              <p:cNvPr id="36" name="Freeform 34">
                <a:extLst>
                  <a:ext uri="{FF2B5EF4-FFF2-40B4-BE49-F238E27FC236}">
                    <a16:creationId xmlns:a16="http://schemas.microsoft.com/office/drawing/2014/main" id="{44F08F86-19BA-4FAC-8848-767BA228A2E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grpSp>
        <p:sp>
          <p:nvSpPr>
            <p:cNvPr id="35" name="Freeform 36">
              <a:extLst>
                <a:ext uri="{FF2B5EF4-FFF2-40B4-BE49-F238E27FC236}">
                  <a16:creationId xmlns:a16="http://schemas.microsoft.com/office/drawing/2014/main" id="{B6EE0F96-7A92-4EAD-950A-C8B6851E439D}"/>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6"/>
              <a:stretch>
                <a:fillRect/>
              </a:stretch>
            </a:blipFill>
          </p:spPr>
          <p:txBody>
            <a:bodyPr/>
            <a:lstStyle/>
            <a:p>
              <a:endParaRPr lang="en-US" sz="2700"/>
            </a:p>
          </p:txBody>
        </p:sp>
      </p:grpSp>
      <p:pic>
        <p:nvPicPr>
          <p:cNvPr id="10" name="Picture 9" descr="A person holding dirt in their hands&#10;&#10;Description automatically generated">
            <a:extLst>
              <a:ext uri="{FF2B5EF4-FFF2-40B4-BE49-F238E27FC236}">
                <a16:creationId xmlns:a16="http://schemas.microsoft.com/office/drawing/2014/main" id="{D5404D9D-BF97-ADE6-C8F7-EF7DFC92707A}"/>
              </a:ext>
            </a:extLst>
          </p:cNvPr>
          <p:cNvPicPr>
            <a:picLocks noChangeAspect="1"/>
          </p:cNvPicPr>
          <p:nvPr/>
        </p:nvPicPr>
        <p:blipFill>
          <a:blip r:embed="rId7"/>
          <a:stretch>
            <a:fillRect/>
          </a:stretch>
        </p:blipFill>
        <p:spPr>
          <a:xfrm>
            <a:off x="-1289797" y="3996298"/>
            <a:ext cx="7319683" cy="3672728"/>
          </a:xfrm>
          <a:prstGeom prst="rect">
            <a:avLst/>
          </a:prstGeom>
        </p:spPr>
      </p:pic>
      <p:sp>
        <p:nvSpPr>
          <p:cNvPr id="8" name="TextBox 7">
            <a:extLst>
              <a:ext uri="{FF2B5EF4-FFF2-40B4-BE49-F238E27FC236}">
                <a16:creationId xmlns:a16="http://schemas.microsoft.com/office/drawing/2014/main" id="{D485C8C3-7A87-48D2-85C7-132B8F276812}"/>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52</a:t>
            </a:r>
            <a:endParaRPr lang="en-US"/>
          </a:p>
          <a:p>
            <a:endParaRPr lang="en-US" sz="2400" b="1">
              <a:solidFill>
                <a:srgbClr val="1C1C3D"/>
              </a:solidFill>
              <a:ea typeface="Calibri"/>
              <a:cs typeface="Calibri"/>
            </a:endParaRPr>
          </a:p>
        </p:txBody>
      </p:sp>
      <p:sp>
        <p:nvSpPr>
          <p:cNvPr id="6" name="TextBox 16">
            <a:extLst>
              <a:ext uri="{FF2B5EF4-FFF2-40B4-BE49-F238E27FC236}">
                <a16:creationId xmlns:a16="http://schemas.microsoft.com/office/drawing/2014/main" id="{2FEB92E8-33EC-E4A0-5F52-13D6426E5B1A}"/>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Tree>
    <p:extLst>
      <p:ext uri="{BB962C8B-B14F-4D97-AF65-F5344CB8AC3E}">
        <p14:creationId xmlns:p14="http://schemas.microsoft.com/office/powerpoint/2010/main" val="2484129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609600" y="0"/>
            <a:ext cx="20267216" cy="1352682"/>
            <a:chOff x="0" y="0"/>
            <a:chExt cx="5337868" cy="356262"/>
          </a:xfrm>
        </p:grpSpPr>
        <p:sp>
          <p:nvSpPr>
            <p:cNvPr id="3" name="Freeform 3"/>
            <p:cNvSpPr/>
            <p:nvPr/>
          </p:nvSpPr>
          <p:spPr>
            <a:xfrm>
              <a:off x="0" y="0"/>
              <a:ext cx="5337868" cy="356262"/>
            </a:xfrm>
            <a:custGeom>
              <a:avLst/>
              <a:gdLst/>
              <a:ahLst/>
              <a:cxnLst/>
              <a:rect l="l" t="t" r="r" b="b"/>
              <a:pathLst>
                <a:path w="5337868" h="356262">
                  <a:moveTo>
                    <a:pt x="19482" y="0"/>
                  </a:moveTo>
                  <a:lnTo>
                    <a:pt x="5318386" y="0"/>
                  </a:lnTo>
                  <a:cubicBezTo>
                    <a:pt x="5329145" y="0"/>
                    <a:pt x="5337868" y="8722"/>
                    <a:pt x="5337868" y="19482"/>
                  </a:cubicBezTo>
                  <a:lnTo>
                    <a:pt x="5337868" y="336780"/>
                  </a:lnTo>
                  <a:cubicBezTo>
                    <a:pt x="5337868" y="347540"/>
                    <a:pt x="5329145" y="356262"/>
                    <a:pt x="5318386" y="356262"/>
                  </a:cubicBezTo>
                  <a:lnTo>
                    <a:pt x="19482" y="356262"/>
                  </a:lnTo>
                  <a:cubicBezTo>
                    <a:pt x="8722" y="356262"/>
                    <a:pt x="0" y="347540"/>
                    <a:pt x="0" y="336780"/>
                  </a:cubicBezTo>
                  <a:lnTo>
                    <a:pt x="0" y="19482"/>
                  </a:lnTo>
                  <a:cubicBezTo>
                    <a:pt x="0" y="8722"/>
                    <a:pt x="8722" y="0"/>
                    <a:pt x="19482" y="0"/>
                  </a:cubicBezTo>
                  <a:close/>
                </a:path>
              </a:pathLst>
            </a:custGeom>
            <a:solidFill>
              <a:srgbClr val="A9C229"/>
            </a:solidFill>
          </p:spPr>
          <p:txBody>
            <a:bodyPr/>
            <a:lstStyle/>
            <a:p>
              <a:endParaRPr lang="en-US"/>
            </a:p>
          </p:txBody>
        </p:sp>
        <p:sp>
          <p:nvSpPr>
            <p:cNvPr id="4" name="TextBox 4"/>
            <p:cNvSpPr txBox="1"/>
            <p:nvPr/>
          </p:nvSpPr>
          <p:spPr>
            <a:xfrm>
              <a:off x="0" y="-47625"/>
              <a:ext cx="5337868" cy="403887"/>
            </a:xfrm>
            <a:prstGeom prst="rect">
              <a:avLst/>
            </a:prstGeom>
          </p:spPr>
          <p:txBody>
            <a:bodyPr lIns="50800" tIns="50800" rIns="50800" bIns="50800" rtlCol="0" anchor="ctr"/>
            <a:lstStyle/>
            <a:p>
              <a:pPr algn="ctr">
                <a:lnSpc>
                  <a:spcPts val="3639"/>
                </a:lnSpc>
              </a:pPr>
              <a:endParaRPr/>
            </a:p>
          </p:txBody>
        </p:sp>
      </p:grpSp>
      <p:sp>
        <p:nvSpPr>
          <p:cNvPr id="10" name="Freeform 10"/>
          <p:cNvSpPr/>
          <p:nvPr/>
        </p:nvSpPr>
        <p:spPr>
          <a:xfrm>
            <a:off x="43314" y="847313"/>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2" name="Freeform 12"/>
          <p:cNvSpPr/>
          <p:nvPr/>
        </p:nvSpPr>
        <p:spPr>
          <a:xfrm rot="820805">
            <a:off x="-1032776" y="8739233"/>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3" name="Freeform 13"/>
          <p:cNvSpPr/>
          <p:nvPr/>
        </p:nvSpPr>
        <p:spPr>
          <a:xfrm rot="-1591858">
            <a:off x="16511168" y="-33841"/>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4" name="TextBox 2">
            <a:extLst>
              <a:ext uri="{FF2B5EF4-FFF2-40B4-BE49-F238E27FC236}">
                <a16:creationId xmlns:a16="http://schemas.microsoft.com/office/drawing/2014/main" id="{EC754516-F464-4DB7-93AC-E2C3C2F64CD0}"/>
              </a:ext>
            </a:extLst>
          </p:cNvPr>
          <p:cNvSpPr txBox="1"/>
          <p:nvPr/>
        </p:nvSpPr>
        <p:spPr>
          <a:xfrm>
            <a:off x="2937114" y="1756492"/>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Completed Function (50%)</a:t>
            </a:r>
          </a:p>
        </p:txBody>
      </p:sp>
      <p:grpSp>
        <p:nvGrpSpPr>
          <p:cNvPr id="15" name="Group 9">
            <a:extLst>
              <a:ext uri="{FF2B5EF4-FFF2-40B4-BE49-F238E27FC236}">
                <a16:creationId xmlns:a16="http://schemas.microsoft.com/office/drawing/2014/main" id="{F2CF16F6-1D65-4185-A59C-ECDA8F11E595}"/>
              </a:ext>
            </a:extLst>
          </p:cNvPr>
          <p:cNvGrpSpPr/>
          <p:nvPr/>
        </p:nvGrpSpPr>
        <p:grpSpPr>
          <a:xfrm>
            <a:off x="14473871" y="5867611"/>
            <a:ext cx="4495800" cy="5325793"/>
            <a:chOff x="0" y="0"/>
            <a:chExt cx="12819444" cy="13716000"/>
          </a:xfrm>
        </p:grpSpPr>
        <p:pic>
          <p:nvPicPr>
            <p:cNvPr id="16" name="Picture 10">
              <a:extLst>
                <a:ext uri="{FF2B5EF4-FFF2-40B4-BE49-F238E27FC236}">
                  <a16:creationId xmlns:a16="http://schemas.microsoft.com/office/drawing/2014/main" id="{FD8493AA-1301-40FE-8449-D17A7704E342}"/>
                </a:ext>
              </a:extLst>
            </p:cNvPr>
            <p:cNvPicPr>
              <a:picLocks noChangeAspect="1"/>
            </p:cNvPicPr>
            <p:nvPr/>
          </p:nvPicPr>
          <p:blipFill>
            <a:blip r:embed="rId4"/>
            <a:srcRect l="18305" r="19366"/>
            <a:stretch>
              <a:fillRect/>
            </a:stretch>
          </p:blipFill>
          <p:spPr>
            <a:xfrm>
              <a:off x="0" y="0"/>
              <a:ext cx="12819444" cy="13716000"/>
            </a:xfrm>
            <a:prstGeom prst="rect">
              <a:avLst/>
            </a:prstGeom>
          </p:spPr>
        </p:pic>
      </p:grpSp>
      <p:grpSp>
        <p:nvGrpSpPr>
          <p:cNvPr id="29" name="Group 13">
            <a:extLst>
              <a:ext uri="{FF2B5EF4-FFF2-40B4-BE49-F238E27FC236}">
                <a16:creationId xmlns:a16="http://schemas.microsoft.com/office/drawing/2014/main" id="{3BFDB04A-07B3-6F80-EBE0-268C375F16DE}"/>
              </a:ext>
            </a:extLst>
          </p:cNvPr>
          <p:cNvGrpSpPr/>
          <p:nvPr/>
        </p:nvGrpSpPr>
        <p:grpSpPr>
          <a:xfrm>
            <a:off x="1922315" y="3539752"/>
            <a:ext cx="677751" cy="717463"/>
            <a:chOff x="0" y="-47625"/>
            <a:chExt cx="812800" cy="860425"/>
          </a:xfrm>
        </p:grpSpPr>
        <p:sp>
          <p:nvSpPr>
            <p:cNvPr id="27" name="Freeform 14">
              <a:extLst>
                <a:ext uri="{FF2B5EF4-FFF2-40B4-BE49-F238E27FC236}">
                  <a16:creationId xmlns:a16="http://schemas.microsoft.com/office/drawing/2014/main" id="{59CDEF51-C44F-4CB5-F434-F24A1DD6E34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8" name="TextBox 15">
              <a:extLst>
                <a:ext uri="{FF2B5EF4-FFF2-40B4-BE49-F238E27FC236}">
                  <a16:creationId xmlns:a16="http://schemas.microsoft.com/office/drawing/2014/main" id="{79AC8440-BCEB-C01A-EF9C-939C9C2FF8E7}"/>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1" name="TextBox 17">
            <a:extLst>
              <a:ext uri="{FF2B5EF4-FFF2-40B4-BE49-F238E27FC236}">
                <a16:creationId xmlns:a16="http://schemas.microsoft.com/office/drawing/2014/main" id="{47C0740E-87BD-95BB-2537-92BEDF478385}"/>
              </a:ext>
            </a:extLst>
          </p:cNvPr>
          <p:cNvSpPr txBox="1"/>
          <p:nvPr/>
        </p:nvSpPr>
        <p:spPr>
          <a:xfrm>
            <a:off x="2013135" y="375546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5" name="Group 19">
            <a:extLst>
              <a:ext uri="{FF2B5EF4-FFF2-40B4-BE49-F238E27FC236}">
                <a16:creationId xmlns:a16="http://schemas.microsoft.com/office/drawing/2014/main" id="{15CF9461-6707-15C9-089A-ADEDF10D0F15}"/>
              </a:ext>
            </a:extLst>
          </p:cNvPr>
          <p:cNvGrpSpPr/>
          <p:nvPr/>
        </p:nvGrpSpPr>
        <p:grpSpPr>
          <a:xfrm>
            <a:off x="1922315" y="5891996"/>
            <a:ext cx="677751" cy="717463"/>
            <a:chOff x="0" y="-47625"/>
            <a:chExt cx="812800" cy="860425"/>
          </a:xfrm>
        </p:grpSpPr>
        <p:sp>
          <p:nvSpPr>
            <p:cNvPr id="33" name="Freeform 20">
              <a:extLst>
                <a:ext uri="{FF2B5EF4-FFF2-40B4-BE49-F238E27FC236}">
                  <a16:creationId xmlns:a16="http://schemas.microsoft.com/office/drawing/2014/main" id="{4CCC1268-23C8-389A-B920-246D922281D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4" name="TextBox 21">
              <a:extLst>
                <a:ext uri="{FF2B5EF4-FFF2-40B4-BE49-F238E27FC236}">
                  <a16:creationId xmlns:a16="http://schemas.microsoft.com/office/drawing/2014/main" id="{87202CBC-11A7-1721-D8E9-7FEF815B4160}"/>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7" name="TextBox 23">
            <a:extLst>
              <a:ext uri="{FF2B5EF4-FFF2-40B4-BE49-F238E27FC236}">
                <a16:creationId xmlns:a16="http://schemas.microsoft.com/office/drawing/2014/main" id="{4B8CDD83-68F2-627B-810D-0ECE016D2BF5}"/>
              </a:ext>
            </a:extLst>
          </p:cNvPr>
          <p:cNvSpPr txBox="1"/>
          <p:nvPr/>
        </p:nvSpPr>
        <p:spPr>
          <a:xfrm>
            <a:off x="2013135" y="610770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9" name="Rectangle 5">
            <a:extLst>
              <a:ext uri="{FF2B5EF4-FFF2-40B4-BE49-F238E27FC236}">
                <a16:creationId xmlns:a16="http://schemas.microsoft.com/office/drawing/2014/main" id="{54DC920D-58D3-E682-487C-D15D6ABDE8E5}"/>
              </a:ext>
            </a:extLst>
          </p:cNvPr>
          <p:cNvSpPr>
            <a:spLocks noChangeArrowheads="1"/>
          </p:cNvSpPr>
          <p:nvPr/>
        </p:nvSpPr>
        <p:spPr bwMode="auto">
          <a:xfrm>
            <a:off x="2939519" y="3692161"/>
            <a:ext cx="9867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b="1">
                <a:ea typeface="+mn-lt"/>
                <a:cs typeface="+mn-lt"/>
              </a:rPr>
              <a:t>Trained Model</a:t>
            </a:r>
            <a:endParaRPr lang="en-US" sz="2800" b="1">
              <a:ea typeface="Calibri"/>
              <a:cs typeface="Calibri"/>
            </a:endParaRPr>
          </a:p>
        </p:txBody>
      </p:sp>
      <p:sp>
        <p:nvSpPr>
          <p:cNvPr id="41" name="Rectangle 5">
            <a:extLst>
              <a:ext uri="{FF2B5EF4-FFF2-40B4-BE49-F238E27FC236}">
                <a16:creationId xmlns:a16="http://schemas.microsoft.com/office/drawing/2014/main" id="{B2A8568B-B104-F749-3B14-04A9087E0FAC}"/>
              </a:ext>
            </a:extLst>
          </p:cNvPr>
          <p:cNvSpPr>
            <a:spLocks noChangeArrowheads="1"/>
          </p:cNvSpPr>
          <p:nvPr/>
        </p:nvSpPr>
        <p:spPr bwMode="auto">
          <a:xfrm>
            <a:off x="2810932" y="5993921"/>
            <a:ext cx="98522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b="1">
                <a:ea typeface="+mn-lt"/>
                <a:cs typeface="+mn-lt"/>
              </a:rPr>
              <a:t>Environmental Condition Suggestion</a:t>
            </a:r>
          </a:p>
        </p:txBody>
      </p:sp>
      <p:sp>
        <p:nvSpPr>
          <p:cNvPr id="63" name="Rectangle 5">
            <a:extLst>
              <a:ext uri="{FF2B5EF4-FFF2-40B4-BE49-F238E27FC236}">
                <a16:creationId xmlns:a16="http://schemas.microsoft.com/office/drawing/2014/main" id="{568B0B15-2F37-1AA2-9075-34873981BE0E}"/>
              </a:ext>
            </a:extLst>
          </p:cNvPr>
          <p:cNvSpPr>
            <a:spLocks noChangeArrowheads="1"/>
          </p:cNvSpPr>
          <p:nvPr/>
        </p:nvSpPr>
        <p:spPr bwMode="auto">
          <a:xfrm>
            <a:off x="3130972" y="4405686"/>
            <a:ext cx="1133053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buFont typeface="Arial"/>
              <a:buChar char="•"/>
            </a:pPr>
            <a:r>
              <a:rPr lang="en-US" sz="2400">
                <a:ea typeface="+mn-lt"/>
                <a:cs typeface="+mn-lt"/>
              </a:rPr>
              <a:t>The model has been successfully trained to detect fruit ripeness from images, It outputs the percentage of each ripeness stage, providing an estimate of fruit maturity.</a:t>
            </a:r>
            <a:endParaRPr lang="en-US">
              <a:ea typeface="+mn-lt"/>
              <a:cs typeface="+mn-lt"/>
            </a:endParaRPr>
          </a:p>
          <a:p>
            <a:pPr algn="just">
              <a:spcBef>
                <a:spcPct val="0"/>
              </a:spcBef>
              <a:spcAft>
                <a:spcPct val="0"/>
              </a:spcAft>
            </a:pPr>
            <a:endParaRPr lang="en-US" sz="2400">
              <a:ea typeface="+mn-lt"/>
              <a:cs typeface="+mn-lt"/>
            </a:endParaRPr>
          </a:p>
        </p:txBody>
      </p:sp>
      <p:sp>
        <p:nvSpPr>
          <p:cNvPr id="65" name="Rectangle 5">
            <a:extLst>
              <a:ext uri="{FF2B5EF4-FFF2-40B4-BE49-F238E27FC236}">
                <a16:creationId xmlns:a16="http://schemas.microsoft.com/office/drawing/2014/main" id="{28B00890-4F1A-2B38-5080-67BB6C948D70}"/>
              </a:ext>
            </a:extLst>
          </p:cNvPr>
          <p:cNvSpPr>
            <a:spLocks noChangeArrowheads="1"/>
          </p:cNvSpPr>
          <p:nvPr/>
        </p:nvSpPr>
        <p:spPr bwMode="auto">
          <a:xfrm>
            <a:off x="3130972" y="6659421"/>
            <a:ext cx="1133053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buFont typeface="Arial"/>
              <a:buChar char="•"/>
            </a:pPr>
            <a:r>
              <a:rPr lang="en-US" sz="2400">
                <a:ea typeface="+mn-lt"/>
                <a:cs typeface="+mn-lt"/>
              </a:rPr>
              <a:t>Thresholds have been set for optimal environmental conditions to enhance the ripening process, these thresholds help guide adjustments to environmental factors for optimal ripening.</a:t>
            </a:r>
            <a:endParaRPr lang="en-US" sz="2400">
              <a:ea typeface="Calibri"/>
              <a:cs typeface="Calibri"/>
            </a:endParaRPr>
          </a:p>
          <a:p>
            <a:pPr algn="just"/>
            <a:endParaRPr lang="en-US" sz="2400">
              <a:ea typeface="+mn-lt"/>
              <a:cs typeface="+mn-lt"/>
            </a:endParaRPr>
          </a:p>
        </p:txBody>
      </p:sp>
      <p:grpSp>
        <p:nvGrpSpPr>
          <p:cNvPr id="19" name="Group 32">
            <a:extLst>
              <a:ext uri="{FF2B5EF4-FFF2-40B4-BE49-F238E27FC236}">
                <a16:creationId xmlns:a16="http://schemas.microsoft.com/office/drawing/2014/main" id="{0997A743-8AEB-C516-9760-C12EDF9C4F6F}"/>
              </a:ext>
            </a:extLst>
          </p:cNvPr>
          <p:cNvGrpSpPr/>
          <p:nvPr/>
        </p:nvGrpSpPr>
        <p:grpSpPr>
          <a:xfrm>
            <a:off x="2" y="9162259"/>
            <a:ext cx="18288000" cy="1124742"/>
            <a:chOff x="0" y="-192881"/>
            <a:chExt cx="24416939" cy="999771"/>
          </a:xfrm>
        </p:grpSpPr>
        <p:grpSp>
          <p:nvGrpSpPr>
            <p:cNvPr id="9" name="Group 33">
              <a:extLst>
                <a:ext uri="{FF2B5EF4-FFF2-40B4-BE49-F238E27FC236}">
                  <a16:creationId xmlns:a16="http://schemas.microsoft.com/office/drawing/2014/main" id="{7329190F-3EAE-D06D-CC3D-59EBB56D2B00}"/>
                </a:ext>
              </a:extLst>
            </p:cNvPr>
            <p:cNvGrpSpPr/>
            <p:nvPr/>
          </p:nvGrpSpPr>
          <p:grpSpPr>
            <a:xfrm>
              <a:off x="0" y="-192881"/>
              <a:ext cx="24416939" cy="999771"/>
              <a:chOff x="0" y="-38100"/>
              <a:chExt cx="4823099" cy="197486"/>
            </a:xfrm>
          </p:grpSpPr>
          <p:sp>
            <p:nvSpPr>
              <p:cNvPr id="17" name="Freeform 34">
                <a:extLst>
                  <a:ext uri="{FF2B5EF4-FFF2-40B4-BE49-F238E27FC236}">
                    <a16:creationId xmlns:a16="http://schemas.microsoft.com/office/drawing/2014/main" id="{1D81C929-82DB-8CCD-5576-005BADD2EE23}"/>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8" name="TextBox 35">
                <a:extLst>
                  <a:ext uri="{FF2B5EF4-FFF2-40B4-BE49-F238E27FC236}">
                    <a16:creationId xmlns:a16="http://schemas.microsoft.com/office/drawing/2014/main" id="{97570B2D-E1D9-2559-48BD-EA59884369DE}"/>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1" name="Freeform 36">
              <a:extLst>
                <a:ext uri="{FF2B5EF4-FFF2-40B4-BE49-F238E27FC236}">
                  <a16:creationId xmlns:a16="http://schemas.microsoft.com/office/drawing/2014/main" id="{09CA2B8C-E04D-3706-727A-8998E8433541}"/>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5"/>
              <a:stretch>
                <a:fillRect/>
              </a:stretch>
            </a:blipFill>
          </p:spPr>
          <p:txBody>
            <a:bodyPr/>
            <a:lstStyle/>
            <a:p>
              <a:endParaRPr lang="en-US" sz="2700"/>
            </a:p>
          </p:txBody>
        </p:sp>
      </p:grpSp>
      <p:sp>
        <p:nvSpPr>
          <p:cNvPr id="21" name="TextBox 20">
            <a:extLst>
              <a:ext uri="{FF2B5EF4-FFF2-40B4-BE49-F238E27FC236}">
                <a16:creationId xmlns:a16="http://schemas.microsoft.com/office/drawing/2014/main" id="{77759E38-4A3A-73E2-7B8A-F85C776AF92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53</a:t>
            </a:r>
            <a:endParaRPr lang="en-US"/>
          </a:p>
          <a:p>
            <a:endParaRPr lang="en-US" sz="2400" b="1">
              <a:solidFill>
                <a:srgbClr val="1C1C3D"/>
              </a:solidFill>
              <a:ea typeface="Calibri"/>
              <a:cs typeface="Calibri"/>
            </a:endParaRPr>
          </a:p>
        </p:txBody>
      </p:sp>
      <p:sp>
        <p:nvSpPr>
          <p:cNvPr id="23" name="TextBox 16">
            <a:extLst>
              <a:ext uri="{FF2B5EF4-FFF2-40B4-BE49-F238E27FC236}">
                <a16:creationId xmlns:a16="http://schemas.microsoft.com/office/drawing/2014/main" id="{632494C1-C058-D8D1-B52D-B78930C38052}"/>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Tree>
    <p:extLst>
      <p:ext uri="{BB962C8B-B14F-4D97-AF65-F5344CB8AC3E}">
        <p14:creationId xmlns:p14="http://schemas.microsoft.com/office/powerpoint/2010/main" val="127138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3041" y="1319593"/>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Future work</a:t>
            </a:r>
          </a:p>
        </p:txBody>
      </p:sp>
      <p:grpSp>
        <p:nvGrpSpPr>
          <p:cNvPr id="9" name="Group 9"/>
          <p:cNvGrpSpPr/>
          <p:nvPr/>
        </p:nvGrpSpPr>
        <p:grpSpPr>
          <a:xfrm>
            <a:off x="-1061855" y="8974304"/>
            <a:ext cx="7795593" cy="1971916"/>
            <a:chOff x="0" y="0"/>
            <a:chExt cx="2053160" cy="519352"/>
          </a:xfrm>
        </p:grpSpPr>
        <p:sp>
          <p:nvSpPr>
            <p:cNvPr id="10" name="Freeform 10"/>
            <p:cNvSpPr/>
            <p:nvPr/>
          </p:nvSpPr>
          <p:spPr>
            <a:xfrm>
              <a:off x="0" y="0"/>
              <a:ext cx="2053160" cy="519352"/>
            </a:xfrm>
            <a:custGeom>
              <a:avLst/>
              <a:gdLst/>
              <a:ahLst/>
              <a:cxnLst/>
              <a:rect l="l" t="t" r="r" b="b"/>
              <a:pathLst>
                <a:path w="2053160" h="519352">
                  <a:moveTo>
                    <a:pt x="50649" y="0"/>
                  </a:moveTo>
                  <a:lnTo>
                    <a:pt x="2002511" y="0"/>
                  </a:lnTo>
                  <a:cubicBezTo>
                    <a:pt x="2030484" y="0"/>
                    <a:pt x="2053160" y="22676"/>
                    <a:pt x="2053160" y="50649"/>
                  </a:cubicBezTo>
                  <a:lnTo>
                    <a:pt x="2053160" y="468703"/>
                  </a:lnTo>
                  <a:cubicBezTo>
                    <a:pt x="2053160" y="496676"/>
                    <a:pt x="2030484" y="519352"/>
                    <a:pt x="2002511" y="519352"/>
                  </a:cubicBezTo>
                  <a:lnTo>
                    <a:pt x="50649" y="519352"/>
                  </a:lnTo>
                  <a:cubicBezTo>
                    <a:pt x="22676" y="519352"/>
                    <a:pt x="0" y="496676"/>
                    <a:pt x="0" y="468703"/>
                  </a:cubicBezTo>
                  <a:lnTo>
                    <a:pt x="0" y="50649"/>
                  </a:lnTo>
                  <a:cubicBezTo>
                    <a:pt x="0" y="22676"/>
                    <a:pt x="22676" y="0"/>
                    <a:pt x="50649" y="0"/>
                  </a:cubicBezTo>
                  <a:close/>
                </a:path>
              </a:pathLst>
            </a:custGeom>
            <a:solidFill>
              <a:srgbClr val="A9C229"/>
            </a:solidFill>
          </p:spPr>
          <p:txBody>
            <a:bodyPr/>
            <a:lstStyle/>
            <a:p>
              <a:endParaRPr lang="en-US"/>
            </a:p>
          </p:txBody>
        </p:sp>
        <p:sp>
          <p:nvSpPr>
            <p:cNvPr id="11" name="TextBox 11"/>
            <p:cNvSpPr txBox="1"/>
            <p:nvPr/>
          </p:nvSpPr>
          <p:spPr>
            <a:xfrm>
              <a:off x="0" y="-47625"/>
              <a:ext cx="2053160" cy="566977"/>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a:off x="12568371" y="-751669"/>
            <a:ext cx="7795593" cy="1971916"/>
            <a:chOff x="0" y="0"/>
            <a:chExt cx="2053160" cy="519352"/>
          </a:xfrm>
        </p:grpSpPr>
        <p:sp>
          <p:nvSpPr>
            <p:cNvPr id="13" name="Freeform 13"/>
            <p:cNvSpPr/>
            <p:nvPr/>
          </p:nvSpPr>
          <p:spPr>
            <a:xfrm>
              <a:off x="0" y="0"/>
              <a:ext cx="2053160" cy="519352"/>
            </a:xfrm>
            <a:custGeom>
              <a:avLst/>
              <a:gdLst/>
              <a:ahLst/>
              <a:cxnLst/>
              <a:rect l="l" t="t" r="r" b="b"/>
              <a:pathLst>
                <a:path w="2053160" h="519352">
                  <a:moveTo>
                    <a:pt x="50649" y="0"/>
                  </a:moveTo>
                  <a:lnTo>
                    <a:pt x="2002511" y="0"/>
                  </a:lnTo>
                  <a:cubicBezTo>
                    <a:pt x="2030484" y="0"/>
                    <a:pt x="2053160" y="22676"/>
                    <a:pt x="2053160" y="50649"/>
                  </a:cubicBezTo>
                  <a:lnTo>
                    <a:pt x="2053160" y="468703"/>
                  </a:lnTo>
                  <a:cubicBezTo>
                    <a:pt x="2053160" y="496676"/>
                    <a:pt x="2030484" y="519352"/>
                    <a:pt x="2002511" y="519352"/>
                  </a:cubicBezTo>
                  <a:lnTo>
                    <a:pt x="50649" y="519352"/>
                  </a:lnTo>
                  <a:cubicBezTo>
                    <a:pt x="22676" y="519352"/>
                    <a:pt x="0" y="496676"/>
                    <a:pt x="0" y="468703"/>
                  </a:cubicBezTo>
                  <a:lnTo>
                    <a:pt x="0" y="50649"/>
                  </a:lnTo>
                  <a:cubicBezTo>
                    <a:pt x="0" y="22676"/>
                    <a:pt x="22676" y="0"/>
                    <a:pt x="50649" y="0"/>
                  </a:cubicBezTo>
                  <a:close/>
                </a:path>
              </a:pathLst>
            </a:custGeom>
            <a:solidFill>
              <a:srgbClr val="A9C229"/>
            </a:solidFill>
          </p:spPr>
          <p:txBody>
            <a:bodyPr/>
            <a:lstStyle/>
            <a:p>
              <a:endParaRPr lang="en-US"/>
            </a:p>
          </p:txBody>
        </p:sp>
        <p:sp>
          <p:nvSpPr>
            <p:cNvPr id="14" name="TextBox 14"/>
            <p:cNvSpPr txBox="1"/>
            <p:nvPr/>
          </p:nvSpPr>
          <p:spPr>
            <a:xfrm>
              <a:off x="0" y="-47625"/>
              <a:ext cx="2053160" cy="566977"/>
            </a:xfrm>
            <a:prstGeom prst="rect">
              <a:avLst/>
            </a:prstGeom>
          </p:spPr>
          <p:txBody>
            <a:bodyPr lIns="50800" tIns="50800" rIns="50800" bIns="50800" rtlCol="0" anchor="ctr"/>
            <a:lstStyle/>
            <a:p>
              <a:pPr algn="ctr">
                <a:lnSpc>
                  <a:spcPts val="3639"/>
                </a:lnSpc>
              </a:pPr>
              <a:endParaRPr/>
            </a:p>
          </p:txBody>
        </p:sp>
      </p:grpSp>
      <p:sp>
        <p:nvSpPr>
          <p:cNvPr id="15" name="Freeform 15"/>
          <p:cNvSpPr/>
          <p:nvPr/>
        </p:nvSpPr>
        <p:spPr>
          <a:xfrm>
            <a:off x="5796431" y="8527173"/>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2"/>
            <a:stretch>
              <a:fillRect/>
            </a:stretch>
          </a:blipFill>
        </p:spPr>
        <p:txBody>
          <a:bodyPr/>
          <a:lstStyle/>
          <a:p>
            <a:endParaRPr lang="en-US"/>
          </a:p>
        </p:txBody>
      </p:sp>
      <p:sp>
        <p:nvSpPr>
          <p:cNvPr id="16" name="Freeform 16"/>
          <p:cNvSpPr/>
          <p:nvPr/>
        </p:nvSpPr>
        <p:spPr>
          <a:xfrm rot="820805">
            <a:off x="16081769" y="7953419"/>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7" name="Freeform 17"/>
          <p:cNvSpPr/>
          <p:nvPr/>
        </p:nvSpPr>
        <p:spPr>
          <a:xfrm rot="820805">
            <a:off x="-2051688" y="-453763"/>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grpSp>
        <p:nvGrpSpPr>
          <p:cNvPr id="20" name="Group 32">
            <a:extLst>
              <a:ext uri="{FF2B5EF4-FFF2-40B4-BE49-F238E27FC236}">
                <a16:creationId xmlns:a16="http://schemas.microsoft.com/office/drawing/2014/main" id="{2167A504-DF2D-483F-B24F-E6CE2A246588}"/>
              </a:ext>
            </a:extLst>
          </p:cNvPr>
          <p:cNvGrpSpPr/>
          <p:nvPr/>
        </p:nvGrpSpPr>
        <p:grpSpPr>
          <a:xfrm>
            <a:off x="2" y="9379250"/>
            <a:ext cx="18288000" cy="907751"/>
            <a:chOff x="0" y="0"/>
            <a:chExt cx="24416939" cy="806890"/>
          </a:xfrm>
        </p:grpSpPr>
        <p:grpSp>
          <p:nvGrpSpPr>
            <p:cNvPr id="21" name="Group 33">
              <a:extLst>
                <a:ext uri="{FF2B5EF4-FFF2-40B4-BE49-F238E27FC236}">
                  <a16:creationId xmlns:a16="http://schemas.microsoft.com/office/drawing/2014/main" id="{31C35E46-503D-452A-8C05-B39D82F829EE}"/>
                </a:ext>
              </a:extLst>
            </p:cNvPr>
            <p:cNvGrpSpPr/>
            <p:nvPr/>
          </p:nvGrpSpPr>
          <p:grpSpPr>
            <a:xfrm>
              <a:off x="0" y="0"/>
              <a:ext cx="24416939" cy="806890"/>
              <a:chOff x="0" y="0"/>
              <a:chExt cx="4823099" cy="159386"/>
            </a:xfrm>
          </p:grpSpPr>
          <p:sp>
            <p:nvSpPr>
              <p:cNvPr id="23" name="Freeform 34">
                <a:extLst>
                  <a:ext uri="{FF2B5EF4-FFF2-40B4-BE49-F238E27FC236}">
                    <a16:creationId xmlns:a16="http://schemas.microsoft.com/office/drawing/2014/main" id="{27C91168-A650-4258-98A7-22FC10F1F20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4" name="TextBox 35">
                <a:extLst>
                  <a:ext uri="{FF2B5EF4-FFF2-40B4-BE49-F238E27FC236}">
                    <a16:creationId xmlns:a16="http://schemas.microsoft.com/office/drawing/2014/main" id="{DECAA481-D834-46C0-8C49-A55D510F05F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2" name="Freeform 36">
              <a:extLst>
                <a:ext uri="{FF2B5EF4-FFF2-40B4-BE49-F238E27FC236}">
                  <a16:creationId xmlns:a16="http://schemas.microsoft.com/office/drawing/2014/main" id="{FF01AB54-01AB-46E0-9FC7-0F35E0C7BAD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grpSp>
        <p:nvGrpSpPr>
          <p:cNvPr id="7" name="Group 13">
            <a:extLst>
              <a:ext uri="{FF2B5EF4-FFF2-40B4-BE49-F238E27FC236}">
                <a16:creationId xmlns:a16="http://schemas.microsoft.com/office/drawing/2014/main" id="{F80CC713-40CD-278B-087F-3FE945EDE759}"/>
              </a:ext>
            </a:extLst>
          </p:cNvPr>
          <p:cNvGrpSpPr/>
          <p:nvPr/>
        </p:nvGrpSpPr>
        <p:grpSpPr>
          <a:xfrm>
            <a:off x="2501435" y="2396752"/>
            <a:ext cx="677751" cy="717463"/>
            <a:chOff x="0" y="-47625"/>
            <a:chExt cx="812800" cy="860425"/>
          </a:xfrm>
        </p:grpSpPr>
        <p:sp>
          <p:nvSpPr>
            <p:cNvPr id="5" name="Freeform 14">
              <a:extLst>
                <a:ext uri="{FF2B5EF4-FFF2-40B4-BE49-F238E27FC236}">
                  <a16:creationId xmlns:a16="http://schemas.microsoft.com/office/drawing/2014/main" id="{F7EF91EC-30C4-E977-11AB-D16C47392D2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6" name="TextBox 15">
              <a:extLst>
                <a:ext uri="{FF2B5EF4-FFF2-40B4-BE49-F238E27FC236}">
                  <a16:creationId xmlns:a16="http://schemas.microsoft.com/office/drawing/2014/main" id="{7DE58451-9CF4-36FA-F4D1-2F11BD184545}"/>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5" name="TextBox 17">
            <a:extLst>
              <a:ext uri="{FF2B5EF4-FFF2-40B4-BE49-F238E27FC236}">
                <a16:creationId xmlns:a16="http://schemas.microsoft.com/office/drawing/2014/main" id="{32ECCB39-5ED3-5346-1E0B-F9E908F9E981}"/>
              </a:ext>
            </a:extLst>
          </p:cNvPr>
          <p:cNvSpPr txBox="1"/>
          <p:nvPr/>
        </p:nvSpPr>
        <p:spPr>
          <a:xfrm>
            <a:off x="2592255" y="261246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7" name="Rectangle 5">
            <a:extLst>
              <a:ext uri="{FF2B5EF4-FFF2-40B4-BE49-F238E27FC236}">
                <a16:creationId xmlns:a16="http://schemas.microsoft.com/office/drawing/2014/main" id="{127E3042-8B4B-219A-D73D-6177F23D03B0}"/>
              </a:ext>
            </a:extLst>
          </p:cNvPr>
          <p:cNvSpPr>
            <a:spLocks noChangeArrowheads="1"/>
          </p:cNvSpPr>
          <p:nvPr/>
        </p:nvSpPr>
        <p:spPr bwMode="auto">
          <a:xfrm>
            <a:off x="3518639" y="2518681"/>
            <a:ext cx="9867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b="1">
                <a:ea typeface="+mn-lt"/>
                <a:cs typeface="+mn-lt"/>
              </a:rPr>
              <a:t>Periodic Image Capture Using Cameras</a:t>
            </a:r>
            <a:endParaRPr lang="en-US"/>
          </a:p>
        </p:txBody>
      </p:sp>
      <p:sp>
        <p:nvSpPr>
          <p:cNvPr id="29" name="Rectangle 5">
            <a:extLst>
              <a:ext uri="{FF2B5EF4-FFF2-40B4-BE49-F238E27FC236}">
                <a16:creationId xmlns:a16="http://schemas.microsoft.com/office/drawing/2014/main" id="{623D5BF6-4CD4-8A0D-B5BF-AC0586A88536}"/>
              </a:ext>
            </a:extLst>
          </p:cNvPr>
          <p:cNvSpPr>
            <a:spLocks noChangeArrowheads="1"/>
          </p:cNvSpPr>
          <p:nvPr/>
        </p:nvSpPr>
        <p:spPr bwMode="auto">
          <a:xfrm>
            <a:off x="3710092" y="3034086"/>
            <a:ext cx="1133053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buFont typeface="Arial"/>
              <a:buChar char="•"/>
            </a:pPr>
            <a:r>
              <a:rPr lang="en-US" sz="2400">
                <a:ea typeface="+mn-lt"/>
                <a:cs typeface="+mn-lt"/>
              </a:rPr>
              <a:t>Implement a system for periodically capturing images of fruits using cameras to automate the detection of ripeness at regular intervals.</a:t>
            </a:r>
            <a:endParaRPr lang="en-US">
              <a:ea typeface="+mn-lt"/>
              <a:cs typeface="+mn-lt"/>
            </a:endParaRPr>
          </a:p>
        </p:txBody>
      </p:sp>
      <p:grpSp>
        <p:nvGrpSpPr>
          <p:cNvPr id="30" name="Group 13">
            <a:extLst>
              <a:ext uri="{FF2B5EF4-FFF2-40B4-BE49-F238E27FC236}">
                <a16:creationId xmlns:a16="http://schemas.microsoft.com/office/drawing/2014/main" id="{9F25D41A-E6D8-E270-0356-2D10C3075785}"/>
              </a:ext>
            </a:extLst>
          </p:cNvPr>
          <p:cNvGrpSpPr/>
          <p:nvPr/>
        </p:nvGrpSpPr>
        <p:grpSpPr>
          <a:xfrm>
            <a:off x="2440475" y="4377952"/>
            <a:ext cx="677751" cy="717463"/>
            <a:chOff x="0" y="-47625"/>
            <a:chExt cx="812800" cy="860425"/>
          </a:xfrm>
        </p:grpSpPr>
        <p:sp>
          <p:nvSpPr>
            <p:cNvPr id="31" name="Freeform 14">
              <a:extLst>
                <a:ext uri="{FF2B5EF4-FFF2-40B4-BE49-F238E27FC236}">
                  <a16:creationId xmlns:a16="http://schemas.microsoft.com/office/drawing/2014/main" id="{38D19D0F-2941-9CB1-3B5B-D804C1CCD920}"/>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2" name="TextBox 15">
              <a:extLst>
                <a:ext uri="{FF2B5EF4-FFF2-40B4-BE49-F238E27FC236}">
                  <a16:creationId xmlns:a16="http://schemas.microsoft.com/office/drawing/2014/main" id="{3027953F-3F07-DE20-ECAC-5B0854E3D3AB}"/>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3" name="TextBox 17">
            <a:extLst>
              <a:ext uri="{FF2B5EF4-FFF2-40B4-BE49-F238E27FC236}">
                <a16:creationId xmlns:a16="http://schemas.microsoft.com/office/drawing/2014/main" id="{EF9D2E56-270D-470B-6F43-384A5CFD216C}"/>
              </a:ext>
            </a:extLst>
          </p:cNvPr>
          <p:cNvSpPr txBox="1"/>
          <p:nvPr/>
        </p:nvSpPr>
        <p:spPr>
          <a:xfrm>
            <a:off x="2531295" y="4593662"/>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02</a:t>
            </a:r>
            <a:endParaRPr lang="en-US" sz="1799" b="1">
              <a:solidFill>
                <a:srgbClr val="FFFFFF"/>
              </a:solidFill>
              <a:latin typeface="Open Sans Bold"/>
              <a:ea typeface="Open Sans Bold"/>
              <a:cs typeface="Open Sans Bold"/>
              <a:sym typeface="Open Sans Bold"/>
            </a:endParaRPr>
          </a:p>
        </p:txBody>
      </p:sp>
      <p:sp>
        <p:nvSpPr>
          <p:cNvPr id="34" name="Rectangle 5">
            <a:extLst>
              <a:ext uri="{FF2B5EF4-FFF2-40B4-BE49-F238E27FC236}">
                <a16:creationId xmlns:a16="http://schemas.microsoft.com/office/drawing/2014/main" id="{7202AA5F-A6BC-C170-9960-0F33F81C400B}"/>
              </a:ext>
            </a:extLst>
          </p:cNvPr>
          <p:cNvSpPr>
            <a:spLocks noChangeArrowheads="1"/>
          </p:cNvSpPr>
          <p:nvPr/>
        </p:nvSpPr>
        <p:spPr bwMode="auto">
          <a:xfrm>
            <a:off x="3457679" y="4471484"/>
            <a:ext cx="9867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b="1">
                <a:ea typeface="+mn-lt"/>
                <a:cs typeface="+mn-lt"/>
              </a:rPr>
              <a:t>Harvesting Time Prediction</a:t>
            </a:r>
            <a:endParaRPr lang="en-US"/>
          </a:p>
        </p:txBody>
      </p:sp>
      <p:sp>
        <p:nvSpPr>
          <p:cNvPr id="35" name="Rectangle 5">
            <a:extLst>
              <a:ext uri="{FF2B5EF4-FFF2-40B4-BE49-F238E27FC236}">
                <a16:creationId xmlns:a16="http://schemas.microsoft.com/office/drawing/2014/main" id="{097B5834-3DAC-4DB0-23B4-3D75020806A4}"/>
              </a:ext>
            </a:extLst>
          </p:cNvPr>
          <p:cNvSpPr>
            <a:spLocks noChangeArrowheads="1"/>
          </p:cNvSpPr>
          <p:nvPr/>
        </p:nvSpPr>
        <p:spPr bwMode="auto">
          <a:xfrm>
            <a:off x="3649132" y="5154232"/>
            <a:ext cx="113305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buFont typeface="Arial"/>
              <a:buChar char="•"/>
            </a:pPr>
            <a:r>
              <a:rPr lang="en-US" sz="2400">
                <a:ea typeface="+mn-lt"/>
                <a:cs typeface="+mn-lt"/>
              </a:rPr>
              <a:t>Develop a system to predict the best harvest time based on real-time data </a:t>
            </a:r>
          </a:p>
        </p:txBody>
      </p:sp>
      <p:grpSp>
        <p:nvGrpSpPr>
          <p:cNvPr id="42" name="Group 13">
            <a:extLst>
              <a:ext uri="{FF2B5EF4-FFF2-40B4-BE49-F238E27FC236}">
                <a16:creationId xmlns:a16="http://schemas.microsoft.com/office/drawing/2014/main" id="{738832A1-AF80-11C7-6E92-EDED29536A39}"/>
              </a:ext>
            </a:extLst>
          </p:cNvPr>
          <p:cNvGrpSpPr/>
          <p:nvPr/>
        </p:nvGrpSpPr>
        <p:grpSpPr>
          <a:xfrm>
            <a:off x="2440474" y="6374391"/>
            <a:ext cx="677751" cy="717463"/>
            <a:chOff x="0" y="-47625"/>
            <a:chExt cx="812800" cy="860425"/>
          </a:xfrm>
        </p:grpSpPr>
        <p:sp>
          <p:nvSpPr>
            <p:cNvPr id="43" name="Freeform 14">
              <a:extLst>
                <a:ext uri="{FF2B5EF4-FFF2-40B4-BE49-F238E27FC236}">
                  <a16:creationId xmlns:a16="http://schemas.microsoft.com/office/drawing/2014/main" id="{B5877DC5-23CB-2B90-9FA8-4DFC7C963E3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44" name="TextBox 15">
              <a:extLst>
                <a:ext uri="{FF2B5EF4-FFF2-40B4-BE49-F238E27FC236}">
                  <a16:creationId xmlns:a16="http://schemas.microsoft.com/office/drawing/2014/main" id="{BE740F2F-B284-9439-25A8-43E8EE8FCAFF}"/>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5" name="TextBox 17">
            <a:extLst>
              <a:ext uri="{FF2B5EF4-FFF2-40B4-BE49-F238E27FC236}">
                <a16:creationId xmlns:a16="http://schemas.microsoft.com/office/drawing/2014/main" id="{6488B7F5-5E44-39D2-56CC-867A127912A9}"/>
              </a:ext>
            </a:extLst>
          </p:cNvPr>
          <p:cNvSpPr txBox="1"/>
          <p:nvPr/>
        </p:nvSpPr>
        <p:spPr>
          <a:xfrm>
            <a:off x="2531294" y="6590101"/>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03</a:t>
            </a:r>
            <a:endParaRPr lang="en-US" sz="1799" b="1">
              <a:solidFill>
                <a:srgbClr val="FFFFFF"/>
              </a:solidFill>
              <a:latin typeface="Open Sans Bold"/>
              <a:ea typeface="Open Sans Bold"/>
              <a:cs typeface="Open Sans Bold"/>
              <a:sym typeface="Open Sans Bold"/>
            </a:endParaRPr>
          </a:p>
        </p:txBody>
      </p:sp>
      <p:sp>
        <p:nvSpPr>
          <p:cNvPr id="46" name="Rectangle 5">
            <a:extLst>
              <a:ext uri="{FF2B5EF4-FFF2-40B4-BE49-F238E27FC236}">
                <a16:creationId xmlns:a16="http://schemas.microsoft.com/office/drawing/2014/main" id="{B6D3BC5B-FC61-236C-9763-8AC8247B8461}"/>
              </a:ext>
            </a:extLst>
          </p:cNvPr>
          <p:cNvSpPr>
            <a:spLocks noChangeArrowheads="1"/>
          </p:cNvSpPr>
          <p:nvPr/>
        </p:nvSpPr>
        <p:spPr bwMode="auto">
          <a:xfrm>
            <a:off x="3457678" y="6496320"/>
            <a:ext cx="9867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b="1">
                <a:ea typeface="+mn-lt"/>
                <a:cs typeface="+mn-lt"/>
              </a:rPr>
              <a:t>Mobile Application Development</a:t>
            </a:r>
          </a:p>
        </p:txBody>
      </p:sp>
      <p:sp>
        <p:nvSpPr>
          <p:cNvPr id="47" name="Rectangle 5">
            <a:extLst>
              <a:ext uri="{FF2B5EF4-FFF2-40B4-BE49-F238E27FC236}">
                <a16:creationId xmlns:a16="http://schemas.microsoft.com/office/drawing/2014/main" id="{A046F8C7-C647-2AA8-2283-3C6416E162EB}"/>
              </a:ext>
            </a:extLst>
          </p:cNvPr>
          <p:cNvSpPr>
            <a:spLocks noChangeArrowheads="1"/>
          </p:cNvSpPr>
          <p:nvPr/>
        </p:nvSpPr>
        <p:spPr bwMode="auto">
          <a:xfrm>
            <a:off x="3649132" y="7042206"/>
            <a:ext cx="1133053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buFont typeface="Arial"/>
              <a:buChar char="•"/>
            </a:pPr>
            <a:r>
              <a:rPr lang="en-US" sz="2400">
                <a:ea typeface="+mn-lt"/>
                <a:cs typeface="+mn-lt"/>
              </a:rPr>
              <a:t>Develop a user-friendly mobile application to provide farmers with real-time updates on fruit ripeness, environmental condition suggestions, and optimal harvest time.</a:t>
            </a:r>
            <a:endParaRPr lang="en-US">
              <a:ea typeface="+mn-lt"/>
              <a:cs typeface="+mn-lt"/>
            </a:endParaRPr>
          </a:p>
          <a:p>
            <a:pPr algn="just">
              <a:spcBef>
                <a:spcPct val="0"/>
              </a:spcBef>
              <a:spcAft>
                <a:spcPct val="0"/>
              </a:spcAft>
            </a:pPr>
            <a:endParaRPr lang="en-US" sz="2400">
              <a:ea typeface="+mn-lt"/>
              <a:cs typeface="+mn-lt"/>
            </a:endParaRPr>
          </a:p>
        </p:txBody>
      </p:sp>
      <p:sp>
        <p:nvSpPr>
          <p:cNvPr id="18" name="TextBox 17">
            <a:extLst>
              <a:ext uri="{FF2B5EF4-FFF2-40B4-BE49-F238E27FC236}">
                <a16:creationId xmlns:a16="http://schemas.microsoft.com/office/drawing/2014/main" id="{E8CB8383-3E62-F8BA-068A-66925D2903A7}"/>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54</a:t>
            </a:r>
            <a:endParaRPr lang="en-US"/>
          </a:p>
          <a:p>
            <a:endParaRPr lang="en-US" sz="2400" b="1">
              <a:solidFill>
                <a:srgbClr val="1C1C3D"/>
              </a:solidFill>
              <a:ea typeface="Calibri"/>
              <a:cs typeface="Calibri"/>
            </a:endParaRPr>
          </a:p>
        </p:txBody>
      </p:sp>
      <p:sp>
        <p:nvSpPr>
          <p:cNvPr id="4" name="TextBox 16">
            <a:extLst>
              <a:ext uri="{FF2B5EF4-FFF2-40B4-BE49-F238E27FC236}">
                <a16:creationId xmlns:a16="http://schemas.microsoft.com/office/drawing/2014/main" id="{69327252-D87C-87AA-5305-281EB72BCD46}"/>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Tree>
    <p:extLst>
      <p:ext uri="{BB962C8B-B14F-4D97-AF65-F5344CB8AC3E}">
        <p14:creationId xmlns:p14="http://schemas.microsoft.com/office/powerpoint/2010/main" val="689168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3041" y="1319593"/>
            <a:ext cx="12281917"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ea typeface="Gotham Bold"/>
                <a:cs typeface="Gotham Bold"/>
                <a:sym typeface="Gotham Bold"/>
              </a:rPr>
              <a:t>Future work Contd.</a:t>
            </a:r>
            <a:endParaRPr lang="en-US" sz="5567" b="1">
              <a:solidFill>
                <a:srgbClr val="000000"/>
              </a:solidFill>
              <a:latin typeface="Gotham Bold"/>
              <a:ea typeface="Gotham Bold"/>
              <a:cs typeface="Gotham Bold"/>
              <a:sym typeface="Gotham Bold"/>
            </a:endParaRPr>
          </a:p>
        </p:txBody>
      </p:sp>
      <p:grpSp>
        <p:nvGrpSpPr>
          <p:cNvPr id="9" name="Group 9"/>
          <p:cNvGrpSpPr/>
          <p:nvPr/>
        </p:nvGrpSpPr>
        <p:grpSpPr>
          <a:xfrm>
            <a:off x="-1061855" y="8974304"/>
            <a:ext cx="7795593" cy="1971916"/>
            <a:chOff x="0" y="0"/>
            <a:chExt cx="2053160" cy="519352"/>
          </a:xfrm>
        </p:grpSpPr>
        <p:sp>
          <p:nvSpPr>
            <p:cNvPr id="10" name="Freeform 10"/>
            <p:cNvSpPr/>
            <p:nvPr/>
          </p:nvSpPr>
          <p:spPr>
            <a:xfrm>
              <a:off x="0" y="0"/>
              <a:ext cx="2053160" cy="519352"/>
            </a:xfrm>
            <a:custGeom>
              <a:avLst/>
              <a:gdLst/>
              <a:ahLst/>
              <a:cxnLst/>
              <a:rect l="l" t="t" r="r" b="b"/>
              <a:pathLst>
                <a:path w="2053160" h="519352">
                  <a:moveTo>
                    <a:pt x="50649" y="0"/>
                  </a:moveTo>
                  <a:lnTo>
                    <a:pt x="2002511" y="0"/>
                  </a:lnTo>
                  <a:cubicBezTo>
                    <a:pt x="2030484" y="0"/>
                    <a:pt x="2053160" y="22676"/>
                    <a:pt x="2053160" y="50649"/>
                  </a:cubicBezTo>
                  <a:lnTo>
                    <a:pt x="2053160" y="468703"/>
                  </a:lnTo>
                  <a:cubicBezTo>
                    <a:pt x="2053160" y="496676"/>
                    <a:pt x="2030484" y="519352"/>
                    <a:pt x="2002511" y="519352"/>
                  </a:cubicBezTo>
                  <a:lnTo>
                    <a:pt x="50649" y="519352"/>
                  </a:lnTo>
                  <a:cubicBezTo>
                    <a:pt x="22676" y="519352"/>
                    <a:pt x="0" y="496676"/>
                    <a:pt x="0" y="468703"/>
                  </a:cubicBezTo>
                  <a:lnTo>
                    <a:pt x="0" y="50649"/>
                  </a:lnTo>
                  <a:cubicBezTo>
                    <a:pt x="0" y="22676"/>
                    <a:pt x="22676" y="0"/>
                    <a:pt x="50649" y="0"/>
                  </a:cubicBezTo>
                  <a:close/>
                </a:path>
              </a:pathLst>
            </a:custGeom>
            <a:solidFill>
              <a:srgbClr val="A9C229"/>
            </a:solidFill>
          </p:spPr>
          <p:txBody>
            <a:bodyPr/>
            <a:lstStyle/>
            <a:p>
              <a:endParaRPr lang="en-US"/>
            </a:p>
          </p:txBody>
        </p:sp>
        <p:sp>
          <p:nvSpPr>
            <p:cNvPr id="11" name="TextBox 11"/>
            <p:cNvSpPr txBox="1"/>
            <p:nvPr/>
          </p:nvSpPr>
          <p:spPr>
            <a:xfrm>
              <a:off x="0" y="-47625"/>
              <a:ext cx="2053160" cy="566977"/>
            </a:xfrm>
            <a:prstGeom prst="rect">
              <a:avLst/>
            </a:prstGeom>
          </p:spPr>
          <p:txBody>
            <a:bodyPr lIns="50800" tIns="50800" rIns="50800" bIns="50800" rtlCol="0" anchor="ctr"/>
            <a:lstStyle/>
            <a:p>
              <a:pPr algn="ctr">
                <a:lnSpc>
                  <a:spcPts val="3639"/>
                </a:lnSpc>
              </a:pPr>
              <a:endParaRPr/>
            </a:p>
          </p:txBody>
        </p:sp>
      </p:grpSp>
      <p:grpSp>
        <p:nvGrpSpPr>
          <p:cNvPr id="12" name="Group 12"/>
          <p:cNvGrpSpPr/>
          <p:nvPr/>
        </p:nvGrpSpPr>
        <p:grpSpPr>
          <a:xfrm>
            <a:off x="12568371" y="-751669"/>
            <a:ext cx="7795593" cy="1971916"/>
            <a:chOff x="0" y="0"/>
            <a:chExt cx="2053160" cy="519352"/>
          </a:xfrm>
        </p:grpSpPr>
        <p:sp>
          <p:nvSpPr>
            <p:cNvPr id="13" name="Freeform 13"/>
            <p:cNvSpPr/>
            <p:nvPr/>
          </p:nvSpPr>
          <p:spPr>
            <a:xfrm>
              <a:off x="0" y="0"/>
              <a:ext cx="2053160" cy="519352"/>
            </a:xfrm>
            <a:custGeom>
              <a:avLst/>
              <a:gdLst/>
              <a:ahLst/>
              <a:cxnLst/>
              <a:rect l="l" t="t" r="r" b="b"/>
              <a:pathLst>
                <a:path w="2053160" h="519352">
                  <a:moveTo>
                    <a:pt x="50649" y="0"/>
                  </a:moveTo>
                  <a:lnTo>
                    <a:pt x="2002511" y="0"/>
                  </a:lnTo>
                  <a:cubicBezTo>
                    <a:pt x="2030484" y="0"/>
                    <a:pt x="2053160" y="22676"/>
                    <a:pt x="2053160" y="50649"/>
                  </a:cubicBezTo>
                  <a:lnTo>
                    <a:pt x="2053160" y="468703"/>
                  </a:lnTo>
                  <a:cubicBezTo>
                    <a:pt x="2053160" y="496676"/>
                    <a:pt x="2030484" y="519352"/>
                    <a:pt x="2002511" y="519352"/>
                  </a:cubicBezTo>
                  <a:lnTo>
                    <a:pt x="50649" y="519352"/>
                  </a:lnTo>
                  <a:cubicBezTo>
                    <a:pt x="22676" y="519352"/>
                    <a:pt x="0" y="496676"/>
                    <a:pt x="0" y="468703"/>
                  </a:cubicBezTo>
                  <a:lnTo>
                    <a:pt x="0" y="50649"/>
                  </a:lnTo>
                  <a:cubicBezTo>
                    <a:pt x="0" y="22676"/>
                    <a:pt x="22676" y="0"/>
                    <a:pt x="50649" y="0"/>
                  </a:cubicBezTo>
                  <a:close/>
                </a:path>
              </a:pathLst>
            </a:custGeom>
            <a:solidFill>
              <a:srgbClr val="A9C229"/>
            </a:solidFill>
          </p:spPr>
          <p:txBody>
            <a:bodyPr/>
            <a:lstStyle/>
            <a:p>
              <a:endParaRPr lang="en-US"/>
            </a:p>
          </p:txBody>
        </p:sp>
        <p:sp>
          <p:nvSpPr>
            <p:cNvPr id="14" name="TextBox 14"/>
            <p:cNvSpPr txBox="1"/>
            <p:nvPr/>
          </p:nvSpPr>
          <p:spPr>
            <a:xfrm>
              <a:off x="0" y="-47625"/>
              <a:ext cx="2053160" cy="566977"/>
            </a:xfrm>
            <a:prstGeom prst="rect">
              <a:avLst/>
            </a:prstGeom>
          </p:spPr>
          <p:txBody>
            <a:bodyPr lIns="50800" tIns="50800" rIns="50800" bIns="50800" rtlCol="0" anchor="ctr"/>
            <a:lstStyle/>
            <a:p>
              <a:pPr algn="ctr">
                <a:lnSpc>
                  <a:spcPts val="3639"/>
                </a:lnSpc>
              </a:pPr>
              <a:endParaRPr/>
            </a:p>
          </p:txBody>
        </p:sp>
      </p:grpSp>
      <p:sp>
        <p:nvSpPr>
          <p:cNvPr id="15" name="Freeform 15"/>
          <p:cNvSpPr/>
          <p:nvPr/>
        </p:nvSpPr>
        <p:spPr>
          <a:xfrm>
            <a:off x="5796431" y="8527173"/>
            <a:ext cx="1874613" cy="2115219"/>
          </a:xfrm>
          <a:custGeom>
            <a:avLst/>
            <a:gdLst/>
            <a:ahLst/>
            <a:cxnLst/>
            <a:rect l="l" t="t" r="r" b="b"/>
            <a:pathLst>
              <a:path w="1874613" h="2115219">
                <a:moveTo>
                  <a:pt x="0" y="0"/>
                </a:moveTo>
                <a:lnTo>
                  <a:pt x="1874613" y="0"/>
                </a:lnTo>
                <a:lnTo>
                  <a:pt x="1874613" y="2115219"/>
                </a:lnTo>
                <a:lnTo>
                  <a:pt x="0" y="2115219"/>
                </a:lnTo>
                <a:lnTo>
                  <a:pt x="0" y="0"/>
                </a:lnTo>
                <a:close/>
              </a:path>
            </a:pathLst>
          </a:custGeom>
          <a:blipFill>
            <a:blip r:embed="rId2"/>
            <a:stretch>
              <a:fillRect/>
            </a:stretch>
          </a:blipFill>
        </p:spPr>
        <p:txBody>
          <a:bodyPr/>
          <a:lstStyle/>
          <a:p>
            <a:endParaRPr lang="en-US"/>
          </a:p>
        </p:txBody>
      </p:sp>
      <p:sp>
        <p:nvSpPr>
          <p:cNvPr id="16" name="Freeform 16"/>
          <p:cNvSpPr/>
          <p:nvPr/>
        </p:nvSpPr>
        <p:spPr>
          <a:xfrm rot="820805">
            <a:off x="16081769" y="7953419"/>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17" name="Freeform 17"/>
          <p:cNvSpPr/>
          <p:nvPr/>
        </p:nvSpPr>
        <p:spPr>
          <a:xfrm rot="820805">
            <a:off x="-2051688" y="-453763"/>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grpSp>
        <p:nvGrpSpPr>
          <p:cNvPr id="20" name="Group 32">
            <a:extLst>
              <a:ext uri="{FF2B5EF4-FFF2-40B4-BE49-F238E27FC236}">
                <a16:creationId xmlns:a16="http://schemas.microsoft.com/office/drawing/2014/main" id="{2167A504-DF2D-483F-B24F-E6CE2A246588}"/>
              </a:ext>
            </a:extLst>
          </p:cNvPr>
          <p:cNvGrpSpPr/>
          <p:nvPr/>
        </p:nvGrpSpPr>
        <p:grpSpPr>
          <a:xfrm>
            <a:off x="2" y="9379250"/>
            <a:ext cx="18288000" cy="907751"/>
            <a:chOff x="0" y="0"/>
            <a:chExt cx="24416939" cy="806890"/>
          </a:xfrm>
        </p:grpSpPr>
        <p:grpSp>
          <p:nvGrpSpPr>
            <p:cNvPr id="21" name="Group 33">
              <a:extLst>
                <a:ext uri="{FF2B5EF4-FFF2-40B4-BE49-F238E27FC236}">
                  <a16:creationId xmlns:a16="http://schemas.microsoft.com/office/drawing/2014/main" id="{31C35E46-503D-452A-8C05-B39D82F829EE}"/>
                </a:ext>
              </a:extLst>
            </p:cNvPr>
            <p:cNvGrpSpPr/>
            <p:nvPr/>
          </p:nvGrpSpPr>
          <p:grpSpPr>
            <a:xfrm>
              <a:off x="0" y="0"/>
              <a:ext cx="24416939" cy="806890"/>
              <a:chOff x="0" y="0"/>
              <a:chExt cx="4823099" cy="159386"/>
            </a:xfrm>
          </p:grpSpPr>
          <p:sp>
            <p:nvSpPr>
              <p:cNvPr id="23" name="Freeform 34">
                <a:extLst>
                  <a:ext uri="{FF2B5EF4-FFF2-40B4-BE49-F238E27FC236}">
                    <a16:creationId xmlns:a16="http://schemas.microsoft.com/office/drawing/2014/main" id="{27C91168-A650-4258-98A7-22FC10F1F20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4" name="TextBox 35">
                <a:extLst>
                  <a:ext uri="{FF2B5EF4-FFF2-40B4-BE49-F238E27FC236}">
                    <a16:creationId xmlns:a16="http://schemas.microsoft.com/office/drawing/2014/main" id="{DECAA481-D834-46C0-8C49-A55D510F05F6}"/>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2" name="Freeform 36">
              <a:extLst>
                <a:ext uri="{FF2B5EF4-FFF2-40B4-BE49-F238E27FC236}">
                  <a16:creationId xmlns:a16="http://schemas.microsoft.com/office/drawing/2014/main" id="{FF01AB54-01AB-46E0-9FC7-0F35E0C7BAD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25" name="TextBox 17">
            <a:extLst>
              <a:ext uri="{FF2B5EF4-FFF2-40B4-BE49-F238E27FC236}">
                <a16:creationId xmlns:a16="http://schemas.microsoft.com/office/drawing/2014/main" id="{32ECCB39-5ED3-5346-1E0B-F9E908F9E981}"/>
              </a:ext>
            </a:extLst>
          </p:cNvPr>
          <p:cNvSpPr txBox="1"/>
          <p:nvPr/>
        </p:nvSpPr>
        <p:spPr>
          <a:xfrm>
            <a:off x="4526563" y="273555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18" name="TextBox 17">
            <a:extLst>
              <a:ext uri="{FF2B5EF4-FFF2-40B4-BE49-F238E27FC236}">
                <a16:creationId xmlns:a16="http://schemas.microsoft.com/office/drawing/2014/main" id="{E8CB8383-3E62-F8BA-068A-66925D2903A7}"/>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55</a:t>
            </a:r>
            <a:endParaRPr lang="en-US"/>
          </a:p>
          <a:p>
            <a:endParaRPr lang="en-US" sz="2400" b="1">
              <a:solidFill>
                <a:srgbClr val="1C1C3D"/>
              </a:solidFill>
              <a:ea typeface="Calibri"/>
              <a:cs typeface="Calibri"/>
            </a:endParaRPr>
          </a:p>
        </p:txBody>
      </p:sp>
      <p:pic>
        <p:nvPicPr>
          <p:cNvPr id="3" name="Picture 2" descr="A screenshot of a phone&#10;&#10;Description automatically generated">
            <a:extLst>
              <a:ext uri="{FF2B5EF4-FFF2-40B4-BE49-F238E27FC236}">
                <a16:creationId xmlns:a16="http://schemas.microsoft.com/office/drawing/2014/main" id="{7540D104-0384-1A9B-EAFB-B06FE236A4DF}"/>
              </a:ext>
            </a:extLst>
          </p:cNvPr>
          <p:cNvPicPr>
            <a:picLocks noChangeAspect="1"/>
          </p:cNvPicPr>
          <p:nvPr/>
        </p:nvPicPr>
        <p:blipFill>
          <a:blip r:embed="rId5"/>
          <a:stretch>
            <a:fillRect/>
          </a:stretch>
        </p:blipFill>
        <p:spPr>
          <a:xfrm>
            <a:off x="8271396" y="2620107"/>
            <a:ext cx="2940962" cy="6172200"/>
          </a:xfrm>
          <a:prstGeom prst="rect">
            <a:avLst/>
          </a:prstGeom>
        </p:spPr>
      </p:pic>
      <p:sp>
        <p:nvSpPr>
          <p:cNvPr id="38" name="Rectangle 5">
            <a:extLst>
              <a:ext uri="{FF2B5EF4-FFF2-40B4-BE49-F238E27FC236}">
                <a16:creationId xmlns:a16="http://schemas.microsoft.com/office/drawing/2014/main" id="{FACBA248-B1AB-264E-6ABC-73828490BA22}"/>
              </a:ext>
            </a:extLst>
          </p:cNvPr>
          <p:cNvSpPr>
            <a:spLocks noChangeArrowheads="1"/>
          </p:cNvSpPr>
          <p:nvPr/>
        </p:nvSpPr>
        <p:spPr bwMode="auto">
          <a:xfrm>
            <a:off x="5452947" y="2641773"/>
            <a:ext cx="98674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spcBef>
                <a:spcPct val="0"/>
              </a:spcBef>
              <a:spcAft>
                <a:spcPct val="0"/>
              </a:spcAft>
            </a:pPr>
            <a:r>
              <a:rPr lang="en-US" sz="2800" b="1">
                <a:ea typeface="+mn-lt"/>
                <a:cs typeface="+mn-lt"/>
              </a:rPr>
              <a:t>Mobile UI</a:t>
            </a:r>
            <a:endParaRPr lang="en-US"/>
          </a:p>
        </p:txBody>
      </p:sp>
      <p:sp>
        <p:nvSpPr>
          <p:cNvPr id="39" name="Flowchart: Connector 38">
            <a:extLst>
              <a:ext uri="{FF2B5EF4-FFF2-40B4-BE49-F238E27FC236}">
                <a16:creationId xmlns:a16="http://schemas.microsoft.com/office/drawing/2014/main" id="{B4C900FD-FFFF-759F-D11B-7CA833C7F97E}"/>
              </a:ext>
            </a:extLst>
          </p:cNvPr>
          <p:cNvSpPr/>
          <p:nvPr/>
        </p:nvSpPr>
        <p:spPr>
          <a:xfrm>
            <a:off x="4941276" y="2725615"/>
            <a:ext cx="386861" cy="369276"/>
          </a:xfrm>
          <a:prstGeom prst="flowChartConnector">
            <a:avLst/>
          </a:prstGeom>
          <a:solidFill>
            <a:srgbClr val="5583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16">
            <a:extLst>
              <a:ext uri="{FF2B5EF4-FFF2-40B4-BE49-F238E27FC236}">
                <a16:creationId xmlns:a16="http://schemas.microsoft.com/office/drawing/2014/main" id="{4A849033-FCF0-974E-375D-9A85A193793E}"/>
              </a:ext>
            </a:extLst>
          </p:cNvPr>
          <p:cNvSpPr txBox="1"/>
          <p:nvPr/>
        </p:nvSpPr>
        <p:spPr>
          <a:xfrm>
            <a:off x="3706392" y="9528398"/>
            <a:ext cx="12924258" cy="618311"/>
          </a:xfrm>
          <a:prstGeom prst="rect">
            <a:avLst/>
          </a:prstGeom>
        </p:spPr>
        <p:txBody>
          <a:bodyPr lIns="0" tIns="0" rIns="0" bIns="0" rtlCol="0" anchor="t">
            <a:spAutoFit/>
          </a:bodyPr>
          <a:lstStyle/>
          <a:p>
            <a:pPr>
              <a:lnSpc>
                <a:spcPts val="5220"/>
              </a:lnSpc>
              <a:spcBef>
                <a:spcPct val="0"/>
              </a:spcBef>
            </a:pPr>
            <a:r>
              <a:rPr lang="en-US" sz="3700">
                <a:solidFill>
                  <a:srgbClr val="051D40"/>
                </a:solidFill>
                <a:latin typeface="Montserrat"/>
                <a:ea typeface="Montserrat"/>
                <a:cs typeface="Open Sans Extra Bold"/>
                <a:sym typeface="Montserrat"/>
              </a:rPr>
              <a:t>IT21342608 </a:t>
            </a:r>
            <a:r>
              <a:rPr lang="en-US" sz="3700">
                <a:solidFill>
                  <a:srgbClr val="051D40"/>
                </a:solidFill>
                <a:latin typeface="Montserrat"/>
                <a:ea typeface="Montserrat"/>
                <a:cs typeface="Montserrat"/>
                <a:sym typeface="Montserrat"/>
              </a:rPr>
              <a:t>|   </a:t>
            </a:r>
            <a:r>
              <a:rPr lang="en-US" sz="3700" err="1">
                <a:solidFill>
                  <a:srgbClr val="051D40"/>
                </a:solidFill>
                <a:latin typeface="Montserrat"/>
                <a:ea typeface="Montserrat"/>
                <a:cs typeface="Open Sans Extra Bold"/>
                <a:sym typeface="Montserrat"/>
              </a:rPr>
              <a:t>Kumaravithana</a:t>
            </a:r>
            <a:r>
              <a:rPr lang="en-US" sz="3700">
                <a:solidFill>
                  <a:srgbClr val="051D40"/>
                </a:solidFill>
                <a:latin typeface="Montserrat"/>
                <a:ea typeface="Montserrat"/>
                <a:cs typeface="Open Sans Extra Bold"/>
                <a:sym typeface="Montserrat"/>
              </a:rPr>
              <a:t> D.B  </a:t>
            </a:r>
            <a:r>
              <a:rPr lang="en-US" sz="3700">
                <a:solidFill>
                  <a:srgbClr val="051D40"/>
                </a:solidFill>
                <a:latin typeface="Montserrat"/>
                <a:ea typeface="Montserrat"/>
                <a:cs typeface="Montserrat"/>
                <a:sym typeface="Montserrat"/>
              </a:rPr>
              <a:t>|   24-25J-250</a:t>
            </a:r>
            <a:endParaRPr lang="en-US">
              <a:ea typeface="Calibri"/>
              <a:cs typeface="Calibri"/>
            </a:endParaRPr>
          </a:p>
        </p:txBody>
      </p:sp>
    </p:spTree>
    <p:extLst>
      <p:ext uri="{BB962C8B-B14F-4D97-AF65-F5344CB8AC3E}">
        <p14:creationId xmlns:p14="http://schemas.microsoft.com/office/powerpoint/2010/main" val="2337195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5" name="TextBox 5"/>
          <p:cNvSpPr txBox="1"/>
          <p:nvPr/>
        </p:nvSpPr>
        <p:spPr>
          <a:xfrm>
            <a:off x="3003041" y="726584"/>
            <a:ext cx="12281917"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Work Breakdown Chart</a:t>
            </a:r>
            <a:endParaRPr lang="en-US"/>
          </a:p>
        </p:txBody>
      </p:sp>
      <p:sp>
        <p:nvSpPr>
          <p:cNvPr id="6" name="Freeform 6"/>
          <p:cNvSpPr/>
          <p:nvPr/>
        </p:nvSpPr>
        <p:spPr>
          <a:xfrm>
            <a:off x="2308689" y="424947"/>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7" name="Freeform 7"/>
          <p:cNvSpPr/>
          <p:nvPr/>
        </p:nvSpPr>
        <p:spPr>
          <a:xfrm>
            <a:off x="23183284" y="5330186"/>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1" name="Freeform 11"/>
          <p:cNvSpPr/>
          <p:nvPr/>
        </p:nvSpPr>
        <p:spPr>
          <a:xfrm rot="20008142">
            <a:off x="-5858014" y="7153813"/>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pic>
        <p:nvPicPr>
          <p:cNvPr id="12" name="Picture 11" descr="A diagram of a system&#10;&#10;Description automatically generated">
            <a:extLst>
              <a:ext uri="{FF2B5EF4-FFF2-40B4-BE49-F238E27FC236}">
                <a16:creationId xmlns:a16="http://schemas.microsoft.com/office/drawing/2014/main" id="{B9601E68-E320-D500-2729-6B74D9C9337D}"/>
              </a:ext>
            </a:extLst>
          </p:cNvPr>
          <p:cNvPicPr>
            <a:picLocks noChangeAspect="1"/>
          </p:cNvPicPr>
          <p:nvPr/>
        </p:nvPicPr>
        <p:blipFill>
          <a:blip r:embed="rId4"/>
          <a:stretch>
            <a:fillRect/>
          </a:stretch>
        </p:blipFill>
        <p:spPr>
          <a:xfrm>
            <a:off x="996764" y="1952625"/>
            <a:ext cx="16062512" cy="7605431"/>
          </a:xfrm>
          <a:prstGeom prst="rect">
            <a:avLst/>
          </a:prstGeom>
        </p:spPr>
      </p:pic>
      <p:sp>
        <p:nvSpPr>
          <p:cNvPr id="8" name="TextBox 7">
            <a:extLst>
              <a:ext uri="{FF2B5EF4-FFF2-40B4-BE49-F238E27FC236}">
                <a16:creationId xmlns:a16="http://schemas.microsoft.com/office/drawing/2014/main" id="{40932E14-5458-8944-2A6C-F42096E5E0E1}"/>
              </a:ext>
            </a:extLst>
          </p:cNvPr>
          <p:cNvSpPr txBox="1"/>
          <p:nvPr/>
        </p:nvSpPr>
        <p:spPr>
          <a:xfrm>
            <a:off x="15634800" y="9562635"/>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56</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1965000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5" name="TextBox 5"/>
          <p:cNvSpPr txBox="1"/>
          <p:nvPr/>
        </p:nvSpPr>
        <p:spPr>
          <a:xfrm>
            <a:off x="3003041" y="726584"/>
            <a:ext cx="12281917" cy="94430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Grantt Chart</a:t>
            </a:r>
            <a:endParaRPr lang="en-US"/>
          </a:p>
        </p:txBody>
      </p:sp>
      <p:sp>
        <p:nvSpPr>
          <p:cNvPr id="6" name="Freeform 6"/>
          <p:cNvSpPr/>
          <p:nvPr/>
        </p:nvSpPr>
        <p:spPr>
          <a:xfrm>
            <a:off x="2308689" y="424947"/>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7" name="Freeform 7"/>
          <p:cNvSpPr/>
          <p:nvPr/>
        </p:nvSpPr>
        <p:spPr>
          <a:xfrm>
            <a:off x="23183284" y="5330186"/>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1" name="Freeform 11"/>
          <p:cNvSpPr/>
          <p:nvPr/>
        </p:nvSpPr>
        <p:spPr>
          <a:xfrm rot="20008142">
            <a:off x="-5858014" y="7153813"/>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pic>
        <p:nvPicPr>
          <p:cNvPr id="2" name="Picture 1">
            <a:extLst>
              <a:ext uri="{FF2B5EF4-FFF2-40B4-BE49-F238E27FC236}">
                <a16:creationId xmlns:a16="http://schemas.microsoft.com/office/drawing/2014/main" id="{2FAEF25E-6D1B-0E2E-A310-0FBB52B276BA}"/>
              </a:ext>
            </a:extLst>
          </p:cNvPr>
          <p:cNvPicPr>
            <a:picLocks noChangeAspect="1"/>
          </p:cNvPicPr>
          <p:nvPr/>
        </p:nvPicPr>
        <p:blipFill>
          <a:blip r:embed="rId4"/>
          <a:stretch>
            <a:fillRect/>
          </a:stretch>
        </p:blipFill>
        <p:spPr>
          <a:xfrm>
            <a:off x="377920" y="2001931"/>
            <a:ext cx="17515353" cy="7073152"/>
          </a:xfrm>
          <a:prstGeom prst="rect">
            <a:avLst/>
          </a:prstGeom>
        </p:spPr>
      </p:pic>
      <p:sp>
        <p:nvSpPr>
          <p:cNvPr id="9" name="TextBox 8">
            <a:extLst>
              <a:ext uri="{FF2B5EF4-FFF2-40B4-BE49-F238E27FC236}">
                <a16:creationId xmlns:a16="http://schemas.microsoft.com/office/drawing/2014/main" id="{151ADDFD-D595-FA5B-AD12-51574FF6D24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57</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220414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5" name="TextBox 5"/>
          <p:cNvSpPr txBox="1"/>
          <p:nvPr/>
        </p:nvSpPr>
        <p:spPr>
          <a:xfrm>
            <a:off x="3003041" y="726584"/>
            <a:ext cx="12281917" cy="1934697"/>
          </a:xfrm>
          <a:prstGeom prst="rect">
            <a:avLst/>
          </a:prstGeom>
        </p:spPr>
        <p:txBody>
          <a:bodyPr lIns="0" tIns="0" rIns="0" bIns="0" rtlCol="0" anchor="t">
            <a:spAutoFit/>
          </a:bodyPr>
          <a:lstStyle/>
          <a:p>
            <a:pPr algn="ctr">
              <a:lnSpc>
                <a:spcPts val="7794"/>
              </a:lnSpc>
              <a:spcBef>
                <a:spcPct val="0"/>
              </a:spcBef>
            </a:pPr>
            <a:r>
              <a:rPr lang="en-US" sz="5550" b="1">
                <a:solidFill>
                  <a:srgbClr val="000000"/>
                </a:solidFill>
                <a:latin typeface="Gotham Bold"/>
                <a:cs typeface="Gotham Bold"/>
                <a:sym typeface="Gotham Bold"/>
              </a:rPr>
              <a:t>Site visit – </a:t>
            </a:r>
            <a:r>
              <a:rPr lang="en-US" sz="5550" b="1" err="1">
                <a:solidFill>
                  <a:srgbClr val="000000"/>
                </a:solidFill>
                <a:latin typeface="Gotham Bold"/>
                <a:cs typeface="Gotham Bold"/>
                <a:sym typeface="Gotham Bold"/>
              </a:rPr>
              <a:t>Gamiya</a:t>
            </a:r>
            <a:r>
              <a:rPr lang="en-US" sz="5550" b="1">
                <a:solidFill>
                  <a:srgbClr val="000000"/>
                </a:solidFill>
                <a:latin typeface="Gotham Bold"/>
                <a:cs typeface="Gotham Bold"/>
                <a:sym typeface="Gotham Bold"/>
              </a:rPr>
              <a:t> Green House, </a:t>
            </a:r>
            <a:r>
              <a:rPr lang="en-US" sz="5550" b="1" err="1">
                <a:solidFill>
                  <a:srgbClr val="000000"/>
                </a:solidFill>
                <a:latin typeface="Gotham Bold"/>
                <a:cs typeface="Gotham Bold"/>
                <a:sym typeface="Gotham Bold"/>
              </a:rPr>
              <a:t>Galagedra</a:t>
            </a:r>
            <a:endParaRPr lang="en-US" err="1"/>
          </a:p>
        </p:txBody>
      </p:sp>
      <p:sp>
        <p:nvSpPr>
          <p:cNvPr id="7" name="Freeform 7"/>
          <p:cNvSpPr/>
          <p:nvPr/>
        </p:nvSpPr>
        <p:spPr>
          <a:xfrm>
            <a:off x="16526989" y="438818"/>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1" name="Freeform 11"/>
          <p:cNvSpPr/>
          <p:nvPr/>
        </p:nvSpPr>
        <p:spPr>
          <a:xfrm rot="20008142">
            <a:off x="-848985" y="6699975"/>
            <a:ext cx="3553664" cy="3846998"/>
          </a:xfrm>
          <a:custGeom>
            <a:avLst/>
            <a:gdLst/>
            <a:ahLst/>
            <a:cxnLst/>
            <a:rect l="l" t="t" r="r" b="b"/>
            <a:pathLst>
              <a:path w="3553664" h="3846998">
                <a:moveTo>
                  <a:pt x="0" y="0"/>
                </a:moveTo>
                <a:lnTo>
                  <a:pt x="3553664" y="0"/>
                </a:lnTo>
                <a:lnTo>
                  <a:pt x="3553664" y="3846998"/>
                </a:lnTo>
                <a:lnTo>
                  <a:pt x="0" y="3846998"/>
                </a:lnTo>
                <a:lnTo>
                  <a:pt x="0" y="0"/>
                </a:lnTo>
                <a:close/>
              </a:path>
            </a:pathLst>
          </a:custGeom>
          <a:blipFill>
            <a:blip r:embed="rId3"/>
            <a:stretch>
              <a:fillRect/>
            </a:stretch>
          </a:blipFill>
        </p:spPr>
        <p:txBody>
          <a:bodyPr/>
          <a:lstStyle/>
          <a:p>
            <a:endParaRPr lang="en-US"/>
          </a:p>
        </p:txBody>
      </p:sp>
      <p:sp>
        <p:nvSpPr>
          <p:cNvPr id="9" name="TextBox 8">
            <a:extLst>
              <a:ext uri="{FF2B5EF4-FFF2-40B4-BE49-F238E27FC236}">
                <a16:creationId xmlns:a16="http://schemas.microsoft.com/office/drawing/2014/main" id="{151ADDFD-D595-FA5B-AD12-51574FF6D248}"/>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58</a:t>
            </a:r>
            <a:endParaRPr lang="en-US"/>
          </a:p>
          <a:p>
            <a:endParaRPr lang="en-US" sz="2400" b="1">
              <a:solidFill>
                <a:srgbClr val="1C1C3D"/>
              </a:solidFill>
              <a:ea typeface="Calibri"/>
              <a:cs typeface="Calibri"/>
            </a:endParaRPr>
          </a:p>
        </p:txBody>
      </p:sp>
      <p:pic>
        <p:nvPicPr>
          <p:cNvPr id="3" name="Picture 2" descr="A plant growing in a bag&#10;&#10;Description automatically generated">
            <a:extLst>
              <a:ext uri="{FF2B5EF4-FFF2-40B4-BE49-F238E27FC236}">
                <a16:creationId xmlns:a16="http://schemas.microsoft.com/office/drawing/2014/main" id="{60FCE045-6045-9358-5D94-739A7B85FE56}"/>
              </a:ext>
            </a:extLst>
          </p:cNvPr>
          <p:cNvPicPr>
            <a:picLocks noChangeAspect="1"/>
          </p:cNvPicPr>
          <p:nvPr/>
        </p:nvPicPr>
        <p:blipFill>
          <a:blip r:embed="rId4"/>
          <a:stretch>
            <a:fillRect/>
          </a:stretch>
        </p:blipFill>
        <p:spPr>
          <a:xfrm>
            <a:off x="6435645" y="3786787"/>
            <a:ext cx="4629150" cy="6172200"/>
          </a:xfrm>
          <a:prstGeom prst="rect">
            <a:avLst/>
          </a:prstGeom>
        </p:spPr>
      </p:pic>
      <p:pic>
        <p:nvPicPr>
          <p:cNvPr id="8" name="Picture 7" descr="A group of plants in a greenhouse&#10;&#10;Description automatically generated">
            <a:extLst>
              <a:ext uri="{FF2B5EF4-FFF2-40B4-BE49-F238E27FC236}">
                <a16:creationId xmlns:a16="http://schemas.microsoft.com/office/drawing/2014/main" id="{038C195C-6FA8-C608-5E18-7A2D38BF7CF1}"/>
              </a:ext>
            </a:extLst>
          </p:cNvPr>
          <p:cNvPicPr>
            <a:picLocks noChangeAspect="1"/>
          </p:cNvPicPr>
          <p:nvPr/>
        </p:nvPicPr>
        <p:blipFill>
          <a:blip r:embed="rId5"/>
          <a:stretch>
            <a:fillRect/>
          </a:stretch>
        </p:blipFill>
        <p:spPr>
          <a:xfrm>
            <a:off x="11181335" y="1977037"/>
            <a:ext cx="7137027" cy="5382186"/>
          </a:xfrm>
          <a:prstGeom prst="rect">
            <a:avLst/>
          </a:prstGeom>
        </p:spPr>
      </p:pic>
      <p:pic>
        <p:nvPicPr>
          <p:cNvPr id="10" name="Picture 9" descr="A greenhouse with plants in pots&#10;&#10;Description automatically generated">
            <a:extLst>
              <a:ext uri="{FF2B5EF4-FFF2-40B4-BE49-F238E27FC236}">
                <a16:creationId xmlns:a16="http://schemas.microsoft.com/office/drawing/2014/main" id="{F6DFBEFF-E96D-EAD9-08EF-265847A1D56F}"/>
              </a:ext>
            </a:extLst>
          </p:cNvPr>
          <p:cNvPicPr>
            <a:picLocks noChangeAspect="1"/>
          </p:cNvPicPr>
          <p:nvPr/>
        </p:nvPicPr>
        <p:blipFill>
          <a:blip r:embed="rId6"/>
          <a:stretch>
            <a:fillRect/>
          </a:stretch>
        </p:blipFill>
        <p:spPr>
          <a:xfrm>
            <a:off x="530144" y="2133920"/>
            <a:ext cx="5775512" cy="4239186"/>
          </a:xfrm>
          <a:prstGeom prst="rect">
            <a:avLst/>
          </a:prstGeom>
        </p:spPr>
      </p:pic>
    </p:spTree>
    <p:extLst>
      <p:ext uri="{BB962C8B-B14F-4D97-AF65-F5344CB8AC3E}">
        <p14:creationId xmlns:p14="http://schemas.microsoft.com/office/powerpoint/2010/main" val="3200386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7" name="TextBox 7"/>
          <p:cNvSpPr txBox="1"/>
          <p:nvPr/>
        </p:nvSpPr>
        <p:spPr>
          <a:xfrm>
            <a:off x="9296400" y="5876784"/>
            <a:ext cx="7279446" cy="2933357"/>
          </a:xfrm>
          <a:prstGeom prst="rect">
            <a:avLst/>
          </a:prstGeom>
        </p:spPr>
        <p:txBody>
          <a:bodyPr lIns="50800" tIns="50800" rIns="50800" bIns="50800" rtlCol="0" anchor="ctr"/>
          <a:lstStyle/>
          <a:p>
            <a:pPr algn="ctr">
              <a:lnSpc>
                <a:spcPts val="3639"/>
              </a:lnSpc>
            </a:pPr>
            <a:endParaRPr/>
          </a:p>
        </p:txBody>
      </p:sp>
      <p:sp>
        <p:nvSpPr>
          <p:cNvPr id="9" name="Freeform 9"/>
          <p:cNvSpPr/>
          <p:nvPr/>
        </p:nvSpPr>
        <p:spPr>
          <a:xfrm>
            <a:off x="6877701" y="8486336"/>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0" name="Freeform 10"/>
          <p:cNvSpPr/>
          <p:nvPr/>
        </p:nvSpPr>
        <p:spPr>
          <a:xfrm>
            <a:off x="3894666" y="475545"/>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2"/>
            <a:stretch>
              <a:fillRect/>
            </a:stretch>
          </a:blipFill>
        </p:spPr>
        <p:txBody>
          <a:bodyPr/>
          <a:lstStyle/>
          <a:p>
            <a:endParaRPr lang="en-US"/>
          </a:p>
        </p:txBody>
      </p:sp>
      <p:sp>
        <p:nvSpPr>
          <p:cNvPr id="11" name="Freeform 11"/>
          <p:cNvSpPr/>
          <p:nvPr/>
        </p:nvSpPr>
        <p:spPr>
          <a:xfrm rot="-1591858" flipH="1">
            <a:off x="16147304" y="7334801"/>
            <a:ext cx="3553664" cy="3846998"/>
          </a:xfrm>
          <a:custGeom>
            <a:avLst/>
            <a:gdLst/>
            <a:ahLst/>
            <a:cxnLst/>
            <a:rect l="l" t="t" r="r" b="b"/>
            <a:pathLst>
              <a:path w="3553664" h="3846998">
                <a:moveTo>
                  <a:pt x="3553665" y="0"/>
                </a:moveTo>
                <a:lnTo>
                  <a:pt x="0" y="0"/>
                </a:lnTo>
                <a:lnTo>
                  <a:pt x="0" y="3846998"/>
                </a:lnTo>
                <a:lnTo>
                  <a:pt x="3553665" y="3846998"/>
                </a:lnTo>
                <a:lnTo>
                  <a:pt x="3553665" y="0"/>
                </a:lnTo>
                <a:close/>
              </a:path>
            </a:pathLst>
          </a:custGeom>
          <a:blipFill>
            <a:blip r:embed="rId3"/>
            <a:stretch>
              <a:fillRect/>
            </a:stretch>
          </a:blipFill>
        </p:spPr>
        <p:txBody>
          <a:bodyPr/>
          <a:lstStyle/>
          <a:p>
            <a:endParaRPr lang="en-US"/>
          </a:p>
        </p:txBody>
      </p:sp>
      <p:sp>
        <p:nvSpPr>
          <p:cNvPr id="4" name="TextBox 4"/>
          <p:cNvSpPr txBox="1"/>
          <p:nvPr/>
        </p:nvSpPr>
        <p:spPr>
          <a:xfrm>
            <a:off x="7162800" y="3955431"/>
            <a:ext cx="12343627" cy="1790645"/>
          </a:xfrm>
          <a:prstGeom prst="rect">
            <a:avLst/>
          </a:prstGeom>
        </p:spPr>
        <p:txBody>
          <a:bodyPr lIns="0" tIns="0" rIns="0" bIns="0" rtlCol="0" anchor="t">
            <a:spAutoFit/>
          </a:bodyPr>
          <a:lstStyle/>
          <a:p>
            <a:pPr algn="ctr">
              <a:lnSpc>
                <a:spcPts val="14767"/>
              </a:lnSpc>
              <a:spcBef>
                <a:spcPct val="0"/>
              </a:spcBef>
            </a:pPr>
            <a:r>
              <a:rPr lang="en-US" sz="10548" b="1">
                <a:solidFill>
                  <a:srgbClr val="000000"/>
                </a:solidFill>
                <a:latin typeface="Gotham Bold"/>
                <a:ea typeface="Gotham Bold"/>
                <a:cs typeface="Gotham Bold"/>
                <a:sym typeface="Gotham Bold"/>
              </a:rPr>
              <a:t>Thank You</a:t>
            </a:r>
          </a:p>
        </p:txBody>
      </p:sp>
      <p:grpSp>
        <p:nvGrpSpPr>
          <p:cNvPr id="15" name="Group 13">
            <a:extLst>
              <a:ext uri="{FF2B5EF4-FFF2-40B4-BE49-F238E27FC236}">
                <a16:creationId xmlns:a16="http://schemas.microsoft.com/office/drawing/2014/main" id="{58158E9A-F026-43B8-AA3D-CD20E122C9C0}"/>
              </a:ext>
            </a:extLst>
          </p:cNvPr>
          <p:cNvGrpSpPr/>
          <p:nvPr/>
        </p:nvGrpSpPr>
        <p:grpSpPr>
          <a:xfrm>
            <a:off x="0" y="1964313"/>
            <a:ext cx="5813240" cy="8322687"/>
            <a:chOff x="0" y="0"/>
            <a:chExt cx="7750986" cy="11096915"/>
          </a:xfrm>
        </p:grpSpPr>
        <p:pic>
          <p:nvPicPr>
            <p:cNvPr id="16" name="Picture 14">
              <a:extLst>
                <a:ext uri="{FF2B5EF4-FFF2-40B4-BE49-F238E27FC236}">
                  <a16:creationId xmlns:a16="http://schemas.microsoft.com/office/drawing/2014/main" id="{7BF4AAA4-C9B4-49DB-AAA5-8538E9A155A0}"/>
                </a:ext>
              </a:extLst>
            </p:cNvPr>
            <p:cNvPicPr>
              <a:picLocks noChangeAspect="1"/>
            </p:cNvPicPr>
            <p:nvPr/>
          </p:nvPicPr>
          <p:blipFill>
            <a:blip r:embed="rId4"/>
            <a:srcRect l="458" t="25593" r="34332" b="12206"/>
            <a:stretch>
              <a:fillRect/>
            </a:stretch>
          </p:blipFill>
          <p:spPr>
            <a:xfrm>
              <a:off x="0" y="0"/>
              <a:ext cx="7750986" cy="11096915"/>
            </a:xfrm>
            <a:prstGeom prst="rect">
              <a:avLst/>
            </a:prstGeom>
          </p:spPr>
        </p:pic>
      </p:grpSp>
      <p:grpSp>
        <p:nvGrpSpPr>
          <p:cNvPr id="17" name="Group 11">
            <a:extLst>
              <a:ext uri="{FF2B5EF4-FFF2-40B4-BE49-F238E27FC236}">
                <a16:creationId xmlns:a16="http://schemas.microsoft.com/office/drawing/2014/main" id="{6973BB92-F06B-4160-9554-14ADE3D3EF9F}"/>
              </a:ext>
            </a:extLst>
          </p:cNvPr>
          <p:cNvGrpSpPr/>
          <p:nvPr/>
        </p:nvGrpSpPr>
        <p:grpSpPr>
          <a:xfrm>
            <a:off x="6081010" y="0"/>
            <a:ext cx="2867367" cy="8281772"/>
            <a:chOff x="0" y="0"/>
            <a:chExt cx="3823156" cy="11042362"/>
          </a:xfrm>
        </p:grpSpPr>
        <p:pic>
          <p:nvPicPr>
            <p:cNvPr id="18" name="Picture 12">
              <a:extLst>
                <a:ext uri="{FF2B5EF4-FFF2-40B4-BE49-F238E27FC236}">
                  <a16:creationId xmlns:a16="http://schemas.microsoft.com/office/drawing/2014/main" id="{C150117A-AF42-4CB0-B99D-D5266695FDAF}"/>
                </a:ext>
              </a:extLst>
            </p:cNvPr>
            <p:cNvPicPr>
              <a:picLocks noChangeAspect="1"/>
            </p:cNvPicPr>
            <p:nvPr/>
          </p:nvPicPr>
          <p:blipFill>
            <a:blip r:embed="rId4"/>
            <a:srcRect l="67837" t="10854" b="27254"/>
            <a:stretch>
              <a:fillRect/>
            </a:stretch>
          </p:blipFill>
          <p:spPr>
            <a:xfrm>
              <a:off x="0" y="0"/>
              <a:ext cx="3823156" cy="11042362"/>
            </a:xfrm>
            <a:prstGeom prst="rect">
              <a:avLst/>
            </a:prstGeom>
          </p:spPr>
        </p:pic>
      </p:grpSp>
      <p:sp>
        <p:nvSpPr>
          <p:cNvPr id="6" name="TextBox 5">
            <a:extLst>
              <a:ext uri="{FF2B5EF4-FFF2-40B4-BE49-F238E27FC236}">
                <a16:creationId xmlns:a16="http://schemas.microsoft.com/office/drawing/2014/main" id="{73668C43-6A44-FB03-DA8D-C786CD5C1FA2}"/>
              </a:ext>
            </a:extLst>
          </p:cNvPr>
          <p:cNvSpPr txBox="1"/>
          <p:nvPr/>
        </p:nvSpPr>
        <p:spPr>
          <a:xfrm>
            <a:off x="142900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59</a:t>
            </a:r>
            <a:endParaRPr lang="en-US"/>
          </a:p>
          <a:p>
            <a:endParaRPr lang="en-US" sz="2400" b="1">
              <a:solidFill>
                <a:srgbClr val="1C1C3D"/>
              </a:solidFill>
              <a:ea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2166162" y="911546"/>
            <a:ext cx="5377637" cy="667042"/>
          </a:xfrm>
          <a:prstGeom prst="rect">
            <a:avLst/>
          </a:prstGeom>
        </p:spPr>
        <p:txBody>
          <a:bodyPr wrap="square" lIns="0" tIns="0" rIns="0" bIns="0" rtlCol="0" anchor="t">
            <a:spAutoFit/>
          </a:bodyPr>
          <a:lstStyle/>
          <a:p>
            <a:pPr algn="l">
              <a:lnSpc>
                <a:spcPts val="5632"/>
              </a:lnSpc>
            </a:pPr>
            <a:r>
              <a:rPr lang="en-US" sz="4400" b="1">
                <a:solidFill>
                  <a:srgbClr val="30211C"/>
                </a:solidFill>
                <a:latin typeface="Poppins Bold"/>
                <a:ea typeface="Poppins Bold"/>
                <a:cs typeface="Poppins Bold"/>
                <a:sym typeface="Poppins Bold"/>
              </a:rPr>
              <a:t>Sub Objectives</a:t>
            </a:r>
          </a:p>
        </p:txBody>
      </p:sp>
      <p:sp>
        <p:nvSpPr>
          <p:cNvPr id="16" name="Freeform 16"/>
          <p:cNvSpPr/>
          <p:nvPr/>
        </p:nvSpPr>
        <p:spPr>
          <a:xfrm rot="-4209738">
            <a:off x="1070806" y="896564"/>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2"/>
            <a:stretch>
              <a:fillRect/>
            </a:stretch>
          </a:blipFill>
        </p:spPr>
        <p:txBody>
          <a:bodyPr/>
          <a:lstStyle/>
          <a:p>
            <a:endParaRPr lang="en-US"/>
          </a:p>
        </p:txBody>
      </p:sp>
      <p:grpSp>
        <p:nvGrpSpPr>
          <p:cNvPr id="17" name="Group 17"/>
          <p:cNvGrpSpPr/>
          <p:nvPr/>
        </p:nvGrpSpPr>
        <p:grpSpPr>
          <a:xfrm>
            <a:off x="900209" y="2200557"/>
            <a:ext cx="677751" cy="717463"/>
            <a:chOff x="0" y="-47625"/>
            <a:chExt cx="812800" cy="860425"/>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991029" y="241626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2" name="TextBox 22"/>
          <p:cNvSpPr txBox="1"/>
          <p:nvPr/>
        </p:nvSpPr>
        <p:spPr>
          <a:xfrm>
            <a:off x="1879188" y="2194668"/>
            <a:ext cx="9355529" cy="1289264"/>
          </a:xfrm>
          <a:prstGeom prst="rect">
            <a:avLst/>
          </a:prstGeom>
        </p:spPr>
        <p:txBody>
          <a:bodyPr wrap="square" lIns="0" tIns="0" rIns="0" bIns="0" rtlCol="0" anchor="t">
            <a:spAutoFit/>
          </a:bodyPr>
          <a:lstStyle/>
          <a:p>
            <a:r>
              <a:rPr lang="en-US" sz="2400">
                <a:ea typeface="+mn-lt"/>
                <a:cs typeface="+mn-lt"/>
              </a:rPr>
              <a:t>Evaluate deep learning models' effectiveness in detecting and classifying tomato disease severity compared to traditional methods.</a:t>
            </a:r>
            <a:endParaRPr lang="en-US">
              <a:ea typeface="+mn-lt"/>
              <a:cs typeface="+mn-lt"/>
            </a:endParaRPr>
          </a:p>
          <a:p>
            <a:pPr marL="285750" indent="-285750">
              <a:buFont typeface="Arial"/>
              <a:buChar char="•"/>
            </a:pPr>
            <a:endParaRPr lang="en-US"/>
          </a:p>
          <a:p>
            <a:pPr>
              <a:lnSpc>
                <a:spcPts val="1960"/>
              </a:lnSpc>
              <a:spcBef>
                <a:spcPct val="0"/>
              </a:spcBef>
            </a:pPr>
            <a:endParaRPr lang="en-US" sz="2400" b="1">
              <a:ea typeface="Calibri"/>
              <a:cs typeface="Calibri"/>
            </a:endParaRPr>
          </a:p>
        </p:txBody>
      </p:sp>
      <p:grpSp>
        <p:nvGrpSpPr>
          <p:cNvPr id="23" name="Group 23"/>
          <p:cNvGrpSpPr/>
          <p:nvPr/>
        </p:nvGrpSpPr>
        <p:grpSpPr>
          <a:xfrm>
            <a:off x="892249" y="3873943"/>
            <a:ext cx="677751" cy="717463"/>
            <a:chOff x="0" y="-47625"/>
            <a:chExt cx="812800" cy="860425"/>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983069" y="404994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9" name="Group 29"/>
          <p:cNvGrpSpPr/>
          <p:nvPr/>
        </p:nvGrpSpPr>
        <p:grpSpPr>
          <a:xfrm>
            <a:off x="907830" y="5466147"/>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3" name="TextBox 33"/>
          <p:cNvSpPr txBox="1"/>
          <p:nvPr/>
        </p:nvSpPr>
        <p:spPr>
          <a:xfrm>
            <a:off x="998650" y="564214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9" name="TextBox 39"/>
          <p:cNvSpPr txBox="1"/>
          <p:nvPr/>
        </p:nvSpPr>
        <p:spPr>
          <a:xfrm>
            <a:off x="1016793" y="875139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41" name="Group 32">
            <a:extLst>
              <a:ext uri="{FF2B5EF4-FFF2-40B4-BE49-F238E27FC236}">
                <a16:creationId xmlns:a16="http://schemas.microsoft.com/office/drawing/2014/main" id="{A5CE3CB7-0753-40CC-BEF2-2696C086BD6B}"/>
              </a:ext>
            </a:extLst>
          </p:cNvPr>
          <p:cNvGrpSpPr/>
          <p:nvPr/>
        </p:nvGrpSpPr>
        <p:grpSpPr>
          <a:xfrm>
            <a:off x="0" y="9365588"/>
            <a:ext cx="18288000" cy="907751"/>
            <a:chOff x="0" y="0"/>
            <a:chExt cx="24416939" cy="806890"/>
          </a:xfrm>
        </p:grpSpPr>
        <p:grpSp>
          <p:nvGrpSpPr>
            <p:cNvPr id="42" name="Group 33">
              <a:extLst>
                <a:ext uri="{FF2B5EF4-FFF2-40B4-BE49-F238E27FC236}">
                  <a16:creationId xmlns:a16="http://schemas.microsoft.com/office/drawing/2014/main" id="{BD9B5813-207F-4913-9D56-BAB860181FDE}"/>
                </a:ext>
              </a:extLst>
            </p:cNvPr>
            <p:cNvGrpSpPr/>
            <p:nvPr/>
          </p:nvGrpSpPr>
          <p:grpSpPr>
            <a:xfrm>
              <a:off x="0" y="0"/>
              <a:ext cx="24416939" cy="806890"/>
              <a:chOff x="0" y="0"/>
              <a:chExt cx="4823099" cy="159386"/>
            </a:xfrm>
          </p:grpSpPr>
          <p:sp>
            <p:nvSpPr>
              <p:cNvPr id="44" name="Freeform 34">
                <a:extLst>
                  <a:ext uri="{FF2B5EF4-FFF2-40B4-BE49-F238E27FC236}">
                    <a16:creationId xmlns:a16="http://schemas.microsoft.com/office/drawing/2014/main" id="{648F8B6C-0D52-490F-A8DF-2DE7342CE57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45" name="TextBox 35">
                <a:extLst>
                  <a:ext uri="{FF2B5EF4-FFF2-40B4-BE49-F238E27FC236}">
                    <a16:creationId xmlns:a16="http://schemas.microsoft.com/office/drawing/2014/main" id="{E83EDF82-C9F4-4263-A17E-22B70331F033}"/>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43" name="Freeform 36">
              <a:extLst>
                <a:ext uri="{FF2B5EF4-FFF2-40B4-BE49-F238E27FC236}">
                  <a16:creationId xmlns:a16="http://schemas.microsoft.com/office/drawing/2014/main" id="{7E3E230E-03B7-45BE-8912-5B5AF5C789B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46" name="TextBox 22">
            <a:extLst>
              <a:ext uri="{FF2B5EF4-FFF2-40B4-BE49-F238E27FC236}">
                <a16:creationId xmlns:a16="http://schemas.microsoft.com/office/drawing/2014/main" id="{09CEB46A-B405-4864-BDDE-8D4C34751881}"/>
              </a:ext>
            </a:extLst>
          </p:cNvPr>
          <p:cNvSpPr txBox="1"/>
          <p:nvPr/>
        </p:nvSpPr>
        <p:spPr>
          <a:xfrm>
            <a:off x="1879188" y="3873943"/>
            <a:ext cx="8186014" cy="1107996"/>
          </a:xfrm>
          <a:prstGeom prst="rect">
            <a:avLst/>
          </a:prstGeom>
        </p:spPr>
        <p:txBody>
          <a:bodyPr wrap="square" lIns="0" tIns="0" rIns="0" bIns="0" rtlCol="0" anchor="t">
            <a:spAutoFit/>
          </a:bodyPr>
          <a:lstStyle/>
          <a:p>
            <a:r>
              <a:rPr lang="en-US" sz="2400">
                <a:ea typeface="+mn-lt"/>
                <a:cs typeface="+mn-lt"/>
              </a:rPr>
              <a:t>Assess real-time pest detection with machine learning's impact on reducing pesticide use in greenhouses.</a:t>
            </a:r>
            <a:endParaRPr lang="en-US">
              <a:ea typeface="+mn-lt"/>
              <a:cs typeface="+mn-lt"/>
            </a:endParaRPr>
          </a:p>
          <a:p>
            <a:pPr>
              <a:spcBef>
                <a:spcPct val="0"/>
              </a:spcBef>
            </a:pPr>
            <a:endParaRPr lang="en-US" sz="2400">
              <a:ea typeface="Calibri"/>
              <a:cs typeface="Calibri"/>
            </a:endParaRPr>
          </a:p>
        </p:txBody>
      </p:sp>
      <p:sp>
        <p:nvSpPr>
          <p:cNvPr id="47" name="TextBox 22">
            <a:extLst>
              <a:ext uri="{FF2B5EF4-FFF2-40B4-BE49-F238E27FC236}">
                <a16:creationId xmlns:a16="http://schemas.microsoft.com/office/drawing/2014/main" id="{0338104E-818F-4637-BED3-8460BA91EFE9}"/>
              </a:ext>
            </a:extLst>
          </p:cNvPr>
          <p:cNvSpPr txBox="1"/>
          <p:nvPr/>
        </p:nvSpPr>
        <p:spPr>
          <a:xfrm>
            <a:off x="1886808" y="5462526"/>
            <a:ext cx="9205280" cy="1107996"/>
          </a:xfrm>
          <a:prstGeom prst="rect">
            <a:avLst/>
          </a:prstGeom>
        </p:spPr>
        <p:txBody>
          <a:bodyPr wrap="square" lIns="0" tIns="0" rIns="0" bIns="0" rtlCol="0" anchor="t">
            <a:spAutoFit/>
          </a:bodyPr>
          <a:lstStyle/>
          <a:p>
            <a:r>
              <a:rPr lang="en-US" sz="2400">
                <a:ea typeface="+mn-lt"/>
                <a:cs typeface="+mn-lt"/>
              </a:rPr>
              <a:t>Analyze how environmental variables and plant age affect fertilizer and water predictions using ensemble models.</a:t>
            </a:r>
            <a:endParaRPr lang="en-US">
              <a:ea typeface="+mn-lt"/>
              <a:cs typeface="+mn-lt"/>
            </a:endParaRPr>
          </a:p>
          <a:p>
            <a:pPr>
              <a:spcBef>
                <a:spcPct val="0"/>
              </a:spcBef>
            </a:pPr>
            <a:endParaRPr lang="en-US" sz="2400">
              <a:ea typeface="Calibri"/>
              <a:cs typeface="Calibri"/>
            </a:endParaRPr>
          </a:p>
        </p:txBody>
      </p:sp>
      <p:grpSp>
        <p:nvGrpSpPr>
          <p:cNvPr id="2" name="Group 29">
            <a:extLst>
              <a:ext uri="{FF2B5EF4-FFF2-40B4-BE49-F238E27FC236}">
                <a16:creationId xmlns:a16="http://schemas.microsoft.com/office/drawing/2014/main" id="{83EF9917-483B-C4C6-EE1E-50ECFE859AC2}"/>
              </a:ext>
            </a:extLst>
          </p:cNvPr>
          <p:cNvGrpSpPr/>
          <p:nvPr/>
        </p:nvGrpSpPr>
        <p:grpSpPr>
          <a:xfrm>
            <a:off x="889686" y="7133997"/>
            <a:ext cx="677751" cy="717463"/>
            <a:chOff x="0" y="-47625"/>
            <a:chExt cx="812800" cy="860425"/>
          </a:xfrm>
        </p:grpSpPr>
        <p:sp>
          <p:nvSpPr>
            <p:cNvPr id="3" name="Freeform 30">
              <a:extLst>
                <a:ext uri="{FF2B5EF4-FFF2-40B4-BE49-F238E27FC236}">
                  <a16:creationId xmlns:a16="http://schemas.microsoft.com/office/drawing/2014/main" id="{84A2E1E9-51F0-F0A2-4B75-AB9E4B84FE0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txBody>
            <a:bodyPr/>
            <a:lstStyle/>
            <a:p>
              <a:endParaRPr lang="en-US"/>
            </a:p>
          </p:txBody>
        </p:sp>
        <p:sp>
          <p:nvSpPr>
            <p:cNvPr id="4" name="TextBox 31">
              <a:extLst>
                <a:ext uri="{FF2B5EF4-FFF2-40B4-BE49-F238E27FC236}">
                  <a16:creationId xmlns:a16="http://schemas.microsoft.com/office/drawing/2014/main" id="{F99B9B09-1391-399B-2260-78AFB8635E02}"/>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5" name="TextBox 33">
            <a:extLst>
              <a:ext uri="{FF2B5EF4-FFF2-40B4-BE49-F238E27FC236}">
                <a16:creationId xmlns:a16="http://schemas.microsoft.com/office/drawing/2014/main" id="{DDE62352-C47B-A011-8824-6A46F3CCD0F0}"/>
              </a:ext>
            </a:extLst>
          </p:cNvPr>
          <p:cNvSpPr txBox="1"/>
          <p:nvPr/>
        </p:nvSpPr>
        <p:spPr>
          <a:xfrm>
            <a:off x="980506" y="7349707"/>
            <a:ext cx="496110" cy="297180"/>
          </a:xfrm>
          <a:prstGeom prst="rect">
            <a:avLst/>
          </a:prstGeom>
        </p:spPr>
        <p:txBody>
          <a:bodyPr lIns="0" tIns="0" rIns="0" bIns="0" rtlCol="0" anchor="t">
            <a:spAutoFit/>
          </a:bodyPr>
          <a:lstStyle/>
          <a:p>
            <a:pPr algn="ctr">
              <a:lnSpc>
                <a:spcPts val="2519"/>
              </a:lnSpc>
              <a:spcBef>
                <a:spcPct val="0"/>
              </a:spcBef>
            </a:pPr>
            <a:r>
              <a:rPr lang="en-US" sz="1750" b="1">
                <a:solidFill>
                  <a:srgbClr val="FFFFFF"/>
                </a:solidFill>
                <a:latin typeface="Open Sans Bold"/>
                <a:ea typeface="Open Sans Bold"/>
                <a:cs typeface="Open Sans Bold"/>
                <a:sym typeface="Open Sans Bold"/>
              </a:rPr>
              <a:t>04</a:t>
            </a:r>
            <a:endParaRPr lang="en-US" sz="1799" b="1">
              <a:solidFill>
                <a:srgbClr val="FFFFFF"/>
              </a:solidFill>
              <a:latin typeface="Open Sans Bold"/>
              <a:ea typeface="Open Sans Bold"/>
              <a:cs typeface="Open Sans Bold"/>
              <a:sym typeface="Open Sans Bold"/>
            </a:endParaRPr>
          </a:p>
        </p:txBody>
      </p:sp>
      <p:sp>
        <p:nvSpPr>
          <p:cNvPr id="6" name="TextBox 22">
            <a:extLst>
              <a:ext uri="{FF2B5EF4-FFF2-40B4-BE49-F238E27FC236}">
                <a16:creationId xmlns:a16="http://schemas.microsoft.com/office/drawing/2014/main" id="{5BA2DFF0-7963-DB30-AB94-ADC57A929292}"/>
              </a:ext>
            </a:extLst>
          </p:cNvPr>
          <p:cNvSpPr txBox="1"/>
          <p:nvPr/>
        </p:nvSpPr>
        <p:spPr>
          <a:xfrm>
            <a:off x="1882111" y="7087336"/>
            <a:ext cx="9205280" cy="1107996"/>
          </a:xfrm>
          <a:prstGeom prst="rect">
            <a:avLst/>
          </a:prstGeom>
        </p:spPr>
        <p:txBody>
          <a:bodyPr wrap="square" lIns="0" tIns="0" rIns="0" bIns="0" rtlCol="0" anchor="t">
            <a:spAutoFit/>
          </a:bodyPr>
          <a:lstStyle/>
          <a:p>
            <a:r>
              <a:rPr lang="en-US" sz="2400">
                <a:ea typeface="+mn-lt"/>
                <a:cs typeface="+mn-lt"/>
              </a:rPr>
              <a:t>Investigate deep learning models like YOLOv8 in automating fruit ripeness detection and optimizing harvest timing.</a:t>
            </a:r>
            <a:endParaRPr lang="en-US">
              <a:ea typeface="+mn-lt"/>
              <a:cs typeface="+mn-lt"/>
            </a:endParaRPr>
          </a:p>
          <a:p>
            <a:pPr>
              <a:spcBef>
                <a:spcPct val="0"/>
              </a:spcBef>
            </a:pPr>
            <a:endParaRPr lang="en-US" sz="2400">
              <a:ea typeface="+mn-lt"/>
              <a:cs typeface="+mn-lt"/>
            </a:endParaRPr>
          </a:p>
        </p:txBody>
      </p:sp>
      <p:sp>
        <p:nvSpPr>
          <p:cNvPr id="10" name="TextBox 9">
            <a:extLst>
              <a:ext uri="{FF2B5EF4-FFF2-40B4-BE49-F238E27FC236}">
                <a16:creationId xmlns:a16="http://schemas.microsoft.com/office/drawing/2014/main" id="{A5EE7689-1980-0F0E-FF9B-3AABD7C2EFB5}"/>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6</a:t>
            </a:r>
            <a:endParaRPr lang="en-US"/>
          </a:p>
          <a:p>
            <a:endParaRPr lang="en-US" sz="2400" b="1">
              <a:solidFill>
                <a:srgbClr val="1C1C3D"/>
              </a:solidFill>
              <a:ea typeface="Calibri"/>
              <a:cs typeface="Calibri"/>
            </a:endParaRPr>
          </a:p>
        </p:txBody>
      </p:sp>
      <p:sp>
        <p:nvSpPr>
          <p:cNvPr id="20" name="TextBox 20">
            <a:extLst>
              <a:ext uri="{FF2B5EF4-FFF2-40B4-BE49-F238E27FC236}">
                <a16:creationId xmlns:a16="http://schemas.microsoft.com/office/drawing/2014/main" id="{70382227-3EAA-DA9D-4469-8E91215AD9FC}"/>
              </a:ext>
            </a:extLst>
          </p:cNvPr>
          <p:cNvSpPr txBox="1"/>
          <p:nvPr/>
        </p:nvSpPr>
        <p:spPr>
          <a:xfrm>
            <a:off x="7616965" y="9529142"/>
            <a:ext cx="285894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pic>
        <p:nvPicPr>
          <p:cNvPr id="8" name="Picture 7" descr="A watering can on a tomato plant&#10;&#10;Description automatically generated">
            <a:extLst>
              <a:ext uri="{FF2B5EF4-FFF2-40B4-BE49-F238E27FC236}">
                <a16:creationId xmlns:a16="http://schemas.microsoft.com/office/drawing/2014/main" id="{B30EDEF2-56FD-2B93-4D9C-AB8EA06BF965}"/>
              </a:ext>
            </a:extLst>
          </p:cNvPr>
          <p:cNvPicPr>
            <a:picLocks noChangeAspect="1"/>
          </p:cNvPicPr>
          <p:nvPr/>
        </p:nvPicPr>
        <p:blipFill>
          <a:blip r:embed="rId4"/>
          <a:stretch>
            <a:fillRect/>
          </a:stretch>
        </p:blipFill>
        <p:spPr>
          <a:xfrm>
            <a:off x="11552167" y="3915517"/>
            <a:ext cx="8063278" cy="5445369"/>
          </a:xfrm>
          <a:prstGeom prst="roundRect">
            <a:avLst/>
          </a:prstGeom>
        </p:spPr>
      </p:pic>
    </p:spTree>
    <p:extLst>
      <p:ext uri="{BB962C8B-B14F-4D97-AF65-F5344CB8AC3E}">
        <p14:creationId xmlns:p14="http://schemas.microsoft.com/office/powerpoint/2010/main" val="340433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sp>
        <p:nvSpPr>
          <p:cNvPr id="2" name="TextBox 2"/>
          <p:cNvSpPr txBox="1"/>
          <p:nvPr/>
        </p:nvSpPr>
        <p:spPr>
          <a:xfrm>
            <a:off x="3009240" y="475652"/>
            <a:ext cx="12281917" cy="944307"/>
          </a:xfrm>
          <a:prstGeom prst="rect">
            <a:avLst/>
          </a:prstGeom>
        </p:spPr>
        <p:txBody>
          <a:bodyPr lIns="0" tIns="0" rIns="0" bIns="0" rtlCol="0" anchor="t">
            <a:spAutoFit/>
          </a:bodyPr>
          <a:lstStyle/>
          <a:p>
            <a:pPr algn="ctr">
              <a:lnSpc>
                <a:spcPts val="7794"/>
              </a:lnSpc>
              <a:spcBef>
                <a:spcPct val="0"/>
              </a:spcBef>
            </a:pPr>
            <a:r>
              <a:rPr lang="en-US" sz="5567" b="1">
                <a:solidFill>
                  <a:srgbClr val="000000"/>
                </a:solidFill>
                <a:latin typeface="Gotham Bold"/>
                <a:ea typeface="Gotham Bold"/>
                <a:cs typeface="Gotham Bold"/>
                <a:sym typeface="Gotham Bold"/>
              </a:rPr>
              <a:t>System Diagram</a:t>
            </a:r>
          </a:p>
        </p:txBody>
      </p:sp>
      <p:grpSp>
        <p:nvGrpSpPr>
          <p:cNvPr id="18" name="Group 32">
            <a:extLst>
              <a:ext uri="{FF2B5EF4-FFF2-40B4-BE49-F238E27FC236}">
                <a16:creationId xmlns:a16="http://schemas.microsoft.com/office/drawing/2014/main" id="{E5BB0A38-C532-470C-8FB8-00AB2F892AB5}"/>
              </a:ext>
            </a:extLst>
          </p:cNvPr>
          <p:cNvGrpSpPr/>
          <p:nvPr/>
        </p:nvGrpSpPr>
        <p:grpSpPr>
          <a:xfrm>
            <a:off x="2" y="9379250"/>
            <a:ext cx="18288000" cy="907751"/>
            <a:chOff x="0" y="0"/>
            <a:chExt cx="24416939" cy="806890"/>
          </a:xfrm>
        </p:grpSpPr>
        <p:grpSp>
          <p:nvGrpSpPr>
            <p:cNvPr id="19" name="Group 33">
              <a:extLst>
                <a:ext uri="{FF2B5EF4-FFF2-40B4-BE49-F238E27FC236}">
                  <a16:creationId xmlns:a16="http://schemas.microsoft.com/office/drawing/2014/main" id="{A38DC709-AF80-43FD-A7A7-4015213CA35A}"/>
                </a:ext>
              </a:extLst>
            </p:cNvPr>
            <p:cNvGrpSpPr/>
            <p:nvPr/>
          </p:nvGrpSpPr>
          <p:grpSpPr>
            <a:xfrm>
              <a:off x="0" y="0"/>
              <a:ext cx="24416939" cy="806890"/>
              <a:chOff x="0" y="0"/>
              <a:chExt cx="4823099" cy="159386"/>
            </a:xfrm>
          </p:grpSpPr>
          <p:sp>
            <p:nvSpPr>
              <p:cNvPr id="21" name="Freeform 34">
                <a:extLst>
                  <a:ext uri="{FF2B5EF4-FFF2-40B4-BE49-F238E27FC236}">
                    <a16:creationId xmlns:a16="http://schemas.microsoft.com/office/drawing/2014/main" id="{3426B7BD-80FA-4C9B-8078-93FC529CF1C8}"/>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22" name="TextBox 35">
                <a:extLst>
                  <a:ext uri="{FF2B5EF4-FFF2-40B4-BE49-F238E27FC236}">
                    <a16:creationId xmlns:a16="http://schemas.microsoft.com/office/drawing/2014/main" id="{B7FB31AE-03A5-4AAE-BA77-5284ECD1F028}"/>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20" name="Freeform 36">
              <a:extLst>
                <a:ext uri="{FF2B5EF4-FFF2-40B4-BE49-F238E27FC236}">
                  <a16:creationId xmlns:a16="http://schemas.microsoft.com/office/drawing/2014/main" id="{846E0582-1E79-4A5E-981D-04E58869F231}"/>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2"/>
              <a:stretch>
                <a:fillRect/>
              </a:stretch>
            </a:blipFill>
          </p:spPr>
          <p:txBody>
            <a:bodyPr/>
            <a:lstStyle/>
            <a:p>
              <a:endParaRPr lang="en-US" sz="2700"/>
            </a:p>
          </p:txBody>
        </p:sp>
      </p:grpSp>
      <p:sp>
        <p:nvSpPr>
          <p:cNvPr id="15" name="Freeform 15"/>
          <p:cNvSpPr/>
          <p:nvPr/>
        </p:nvSpPr>
        <p:spPr>
          <a:xfrm>
            <a:off x="-91801" y="-519865"/>
            <a:ext cx="1874613" cy="2115219"/>
          </a:xfrm>
          <a:custGeom>
            <a:avLst/>
            <a:gdLst/>
            <a:ahLst/>
            <a:cxnLst/>
            <a:rect l="l" t="t" r="r" b="b"/>
            <a:pathLst>
              <a:path w="1874613" h="2115219">
                <a:moveTo>
                  <a:pt x="0" y="0"/>
                </a:moveTo>
                <a:lnTo>
                  <a:pt x="1874612" y="0"/>
                </a:lnTo>
                <a:lnTo>
                  <a:pt x="1874612" y="2115219"/>
                </a:lnTo>
                <a:lnTo>
                  <a:pt x="0" y="2115219"/>
                </a:lnTo>
                <a:lnTo>
                  <a:pt x="0" y="0"/>
                </a:lnTo>
                <a:close/>
              </a:path>
            </a:pathLst>
          </a:custGeom>
          <a:blipFill>
            <a:blip r:embed="rId3"/>
            <a:stretch>
              <a:fillRect/>
            </a:stretch>
          </a:blipFill>
        </p:spPr>
        <p:txBody>
          <a:bodyPr/>
          <a:lstStyle/>
          <a:p>
            <a:endParaRPr lang="en-US"/>
          </a:p>
        </p:txBody>
      </p:sp>
      <p:sp>
        <p:nvSpPr>
          <p:cNvPr id="16" name="Freeform 16"/>
          <p:cNvSpPr/>
          <p:nvPr/>
        </p:nvSpPr>
        <p:spPr>
          <a:xfrm>
            <a:off x="16525103" y="8743134"/>
            <a:ext cx="1368306" cy="1543928"/>
          </a:xfrm>
          <a:custGeom>
            <a:avLst/>
            <a:gdLst/>
            <a:ahLst/>
            <a:cxnLst/>
            <a:rect l="l" t="t" r="r" b="b"/>
            <a:pathLst>
              <a:path w="1368306" h="1543928">
                <a:moveTo>
                  <a:pt x="0" y="0"/>
                </a:moveTo>
                <a:lnTo>
                  <a:pt x="1368306" y="0"/>
                </a:lnTo>
                <a:lnTo>
                  <a:pt x="1368306" y="1543928"/>
                </a:lnTo>
                <a:lnTo>
                  <a:pt x="0" y="1543928"/>
                </a:lnTo>
                <a:lnTo>
                  <a:pt x="0" y="0"/>
                </a:lnTo>
                <a:close/>
              </a:path>
            </a:pathLst>
          </a:custGeom>
          <a:blipFill>
            <a:blip r:embed="rId3"/>
            <a:stretch>
              <a:fillRect/>
            </a:stretch>
          </a:blipFill>
        </p:spPr>
        <p:txBody>
          <a:bodyPr/>
          <a:lstStyle/>
          <a:p>
            <a:endParaRPr lang="en-US"/>
          </a:p>
        </p:txBody>
      </p:sp>
      <p:pic>
        <p:nvPicPr>
          <p:cNvPr id="4" name="Picture 3" descr="A diagram of a diagram of a smart phone&#10;&#10;Description automatically generated">
            <a:extLst>
              <a:ext uri="{FF2B5EF4-FFF2-40B4-BE49-F238E27FC236}">
                <a16:creationId xmlns:a16="http://schemas.microsoft.com/office/drawing/2014/main" id="{F79ACAD7-8BE5-2FD0-784D-39962F57115D}"/>
              </a:ext>
            </a:extLst>
          </p:cNvPr>
          <p:cNvPicPr>
            <a:picLocks noChangeAspect="1"/>
          </p:cNvPicPr>
          <p:nvPr/>
        </p:nvPicPr>
        <p:blipFill>
          <a:blip r:embed="rId4"/>
          <a:stretch>
            <a:fillRect/>
          </a:stretch>
        </p:blipFill>
        <p:spPr>
          <a:xfrm>
            <a:off x="1026640" y="1596338"/>
            <a:ext cx="15477867" cy="7773943"/>
          </a:xfrm>
          <a:prstGeom prst="rect">
            <a:avLst/>
          </a:prstGeom>
        </p:spPr>
      </p:pic>
      <p:sp>
        <p:nvSpPr>
          <p:cNvPr id="7" name="TextBox 6">
            <a:extLst>
              <a:ext uri="{FF2B5EF4-FFF2-40B4-BE49-F238E27FC236}">
                <a16:creationId xmlns:a16="http://schemas.microsoft.com/office/drawing/2014/main" id="{5F33F418-F142-EA70-D174-28EA3C2FEB2F}"/>
              </a:ext>
            </a:extLst>
          </p:cNvPr>
          <p:cNvSpPr txBox="1"/>
          <p:nvPr/>
        </p:nvSpPr>
        <p:spPr>
          <a:xfrm>
            <a:off x="15298279" y="9494192"/>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7</a:t>
            </a:r>
            <a:endParaRPr lang="en-US"/>
          </a:p>
          <a:p>
            <a:endParaRPr lang="en-US" sz="2400" b="1">
              <a:solidFill>
                <a:srgbClr val="1C1C3D"/>
              </a:solidFill>
              <a:ea typeface="Calibri"/>
              <a:cs typeface="Calibri"/>
            </a:endParaRPr>
          </a:p>
        </p:txBody>
      </p:sp>
      <p:sp>
        <p:nvSpPr>
          <p:cNvPr id="8" name="TextBox 20">
            <a:extLst>
              <a:ext uri="{FF2B5EF4-FFF2-40B4-BE49-F238E27FC236}">
                <a16:creationId xmlns:a16="http://schemas.microsoft.com/office/drawing/2014/main" id="{43EC188E-1C68-2DF3-14AC-EA1FB182EF98}"/>
              </a:ext>
            </a:extLst>
          </p:cNvPr>
          <p:cNvSpPr txBox="1"/>
          <p:nvPr/>
        </p:nvSpPr>
        <p:spPr>
          <a:xfrm>
            <a:off x="7616965" y="9529142"/>
            <a:ext cx="285894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a:solidFill>
                  <a:srgbClr val="051D40"/>
                </a:solidFill>
                <a:latin typeface="Montserrat"/>
              </a:rPr>
              <a:t>24-25J-250</a:t>
            </a:r>
            <a:endParaRPr lang="en-US" sz="3700">
              <a:solidFill>
                <a:srgbClr val="000000"/>
              </a:solidFill>
              <a:latin typeface="Montserrat"/>
            </a:endParaRPr>
          </a:p>
          <a:p>
            <a:endParaRPr lang="en-US" sz="2400" b="1">
              <a:solidFill>
                <a:srgbClr val="1C1C3D"/>
              </a:solidFill>
              <a:ea typeface="Calibri"/>
              <a:cs typeface="Calibri"/>
            </a:endParaRPr>
          </a:p>
        </p:txBody>
      </p:sp>
    </p:spTree>
    <p:extLst>
      <p:ext uri="{BB962C8B-B14F-4D97-AF65-F5344CB8AC3E}">
        <p14:creationId xmlns:p14="http://schemas.microsoft.com/office/powerpoint/2010/main" val="101108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5">
            <a:extLst>
              <a:ext uri="{FF2B5EF4-FFF2-40B4-BE49-F238E27FC236}">
                <a16:creationId xmlns:a16="http://schemas.microsoft.com/office/drawing/2014/main" id="{2F7F9C6B-7F58-46AD-B998-A36DE9ED6E8A}"/>
              </a:ext>
            </a:extLst>
          </p:cNvPr>
          <p:cNvGrpSpPr/>
          <p:nvPr/>
        </p:nvGrpSpPr>
        <p:grpSpPr>
          <a:xfrm>
            <a:off x="14627050" y="-3058359"/>
            <a:ext cx="5603297" cy="5603297"/>
            <a:chOff x="0" y="0"/>
            <a:chExt cx="812800" cy="812800"/>
          </a:xfrm>
          <a:noFill/>
        </p:grpSpPr>
        <p:sp>
          <p:nvSpPr>
            <p:cNvPr id="27" name="Freeform 6">
              <a:extLst>
                <a:ext uri="{FF2B5EF4-FFF2-40B4-BE49-F238E27FC236}">
                  <a16:creationId xmlns:a16="http://schemas.microsoft.com/office/drawing/2014/main" id="{1448ABE7-D020-490A-AA4F-6DF579087B7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w="952500" cap="sq">
              <a:solidFill>
                <a:schemeClr val="accent3"/>
              </a:solidFill>
              <a:prstDash val="solid"/>
              <a:miter/>
            </a:ln>
          </p:spPr>
          <p:txBody>
            <a:bodyPr/>
            <a:lstStyle/>
            <a:p>
              <a:endParaRPr lang="en-US" sz="2700"/>
            </a:p>
          </p:txBody>
        </p:sp>
        <p:sp>
          <p:nvSpPr>
            <p:cNvPr id="28" name="TextBox 7">
              <a:extLst>
                <a:ext uri="{FF2B5EF4-FFF2-40B4-BE49-F238E27FC236}">
                  <a16:creationId xmlns:a16="http://schemas.microsoft.com/office/drawing/2014/main" id="{BB6B5804-77F1-4E2D-92A3-44536B5015FA}"/>
                </a:ext>
              </a:extLst>
            </p:cNvPr>
            <p:cNvSpPr txBox="1"/>
            <p:nvPr/>
          </p:nvSpPr>
          <p:spPr>
            <a:xfrm>
              <a:off x="76200" y="38100"/>
              <a:ext cx="660400" cy="698500"/>
            </a:xfrm>
            <a:prstGeom prst="rect">
              <a:avLst/>
            </a:prstGeom>
            <a:grpFill/>
            <a:ln>
              <a:solidFill>
                <a:schemeClr val="accent3"/>
              </a:solidFill>
            </a:ln>
          </p:spPr>
          <p:txBody>
            <a:bodyPr lIns="76200" tIns="76200" rIns="76200" bIns="76200" rtlCol="0" anchor="ctr"/>
            <a:lstStyle/>
            <a:p>
              <a:pPr algn="ctr">
                <a:lnSpc>
                  <a:spcPts val="3989"/>
                </a:lnSpc>
                <a:spcBef>
                  <a:spcPct val="0"/>
                </a:spcBef>
              </a:pPr>
              <a:endParaRPr sz="2700"/>
            </a:p>
          </p:txBody>
        </p:sp>
      </p:grpSp>
      <p:grpSp>
        <p:nvGrpSpPr>
          <p:cNvPr id="9" name="Group 5">
            <a:extLst>
              <a:ext uri="{FF2B5EF4-FFF2-40B4-BE49-F238E27FC236}">
                <a16:creationId xmlns:a16="http://schemas.microsoft.com/office/drawing/2014/main" id="{481154FB-8F43-4F8F-893C-4896C6C1999E}"/>
              </a:ext>
            </a:extLst>
          </p:cNvPr>
          <p:cNvGrpSpPr/>
          <p:nvPr/>
        </p:nvGrpSpPr>
        <p:grpSpPr>
          <a:xfrm>
            <a:off x="-12285630" y="-768289"/>
            <a:ext cx="18100412" cy="11055290"/>
            <a:chOff x="0" y="88900"/>
            <a:chExt cx="1838772" cy="1174372"/>
          </a:xfrm>
        </p:grpSpPr>
        <p:sp>
          <p:nvSpPr>
            <p:cNvPr id="10" name="Freeform 6">
              <a:extLst>
                <a:ext uri="{FF2B5EF4-FFF2-40B4-BE49-F238E27FC236}">
                  <a16:creationId xmlns:a16="http://schemas.microsoft.com/office/drawing/2014/main" id="{8F48F908-3C2D-4502-ADD8-E72F9E14C679}"/>
                </a:ext>
              </a:extLst>
            </p:cNvPr>
            <p:cNvSpPr/>
            <p:nvPr/>
          </p:nvSpPr>
          <p:spPr>
            <a:xfrm>
              <a:off x="1248064" y="310927"/>
              <a:ext cx="590708" cy="952345"/>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chemeClr val="accent3"/>
            </a:solidFill>
          </p:spPr>
          <p:txBody>
            <a:bodyPr/>
            <a:lstStyle/>
            <a:p>
              <a:endParaRPr lang="en-US" sz="2700"/>
            </a:p>
          </p:txBody>
        </p:sp>
        <p:sp>
          <p:nvSpPr>
            <p:cNvPr id="11" name="TextBox 7">
              <a:extLst>
                <a:ext uri="{FF2B5EF4-FFF2-40B4-BE49-F238E27FC236}">
                  <a16:creationId xmlns:a16="http://schemas.microsoft.com/office/drawing/2014/main" id="{F556DDDA-A23D-4F0F-98A3-C5FD145E0975}"/>
                </a:ext>
              </a:extLst>
            </p:cNvPr>
            <p:cNvSpPr txBox="1"/>
            <p:nvPr/>
          </p:nvSpPr>
          <p:spPr>
            <a:xfrm>
              <a:off x="0" y="88900"/>
              <a:ext cx="660400" cy="904218"/>
            </a:xfrm>
            <a:prstGeom prst="rect">
              <a:avLst/>
            </a:prstGeom>
          </p:spPr>
          <p:txBody>
            <a:bodyPr lIns="76200" tIns="76200" rIns="76200" bIns="76200" rtlCol="0" anchor="ctr"/>
            <a:lstStyle/>
            <a:p>
              <a:pPr algn="ctr">
                <a:lnSpc>
                  <a:spcPts val="3989"/>
                </a:lnSpc>
                <a:spcBef>
                  <a:spcPct val="0"/>
                </a:spcBef>
              </a:pPr>
              <a:endParaRPr sz="2700">
                <a:solidFill>
                  <a:srgbClr val="40B59F"/>
                </a:solidFill>
              </a:endParaRPr>
            </a:p>
          </p:txBody>
        </p:sp>
      </p:grpSp>
      <p:sp>
        <p:nvSpPr>
          <p:cNvPr id="7" name="Oval 6">
            <a:extLst>
              <a:ext uri="{FF2B5EF4-FFF2-40B4-BE49-F238E27FC236}">
                <a16:creationId xmlns:a16="http://schemas.microsoft.com/office/drawing/2014/main" id="{F20AD763-B840-450C-A869-78C18742324B}"/>
              </a:ext>
            </a:extLst>
          </p:cNvPr>
          <p:cNvSpPr/>
          <p:nvPr/>
        </p:nvSpPr>
        <p:spPr>
          <a:xfrm>
            <a:off x="859303" y="2499768"/>
            <a:ext cx="4096175" cy="412304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4" name="Group 32">
            <a:extLst>
              <a:ext uri="{FF2B5EF4-FFF2-40B4-BE49-F238E27FC236}">
                <a16:creationId xmlns:a16="http://schemas.microsoft.com/office/drawing/2014/main" id="{217F955D-5F0D-404A-A911-FEC2434C8EBC}"/>
              </a:ext>
            </a:extLst>
          </p:cNvPr>
          <p:cNvGrpSpPr/>
          <p:nvPr/>
        </p:nvGrpSpPr>
        <p:grpSpPr>
          <a:xfrm>
            <a:off x="2" y="9379250"/>
            <a:ext cx="18288000" cy="907751"/>
            <a:chOff x="0" y="0"/>
            <a:chExt cx="24416939" cy="806890"/>
          </a:xfrm>
        </p:grpSpPr>
        <p:grpSp>
          <p:nvGrpSpPr>
            <p:cNvPr id="15" name="Group 33">
              <a:extLst>
                <a:ext uri="{FF2B5EF4-FFF2-40B4-BE49-F238E27FC236}">
                  <a16:creationId xmlns:a16="http://schemas.microsoft.com/office/drawing/2014/main" id="{1ADC2FAA-B87D-440F-8F61-E115EEEF7ECB}"/>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90ED6372-2313-42E4-AAF2-2826CFF929F6}"/>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514BA7FC-CC78-4071-8122-219E41DCC29C}"/>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6" name="Freeform 36">
              <a:extLst>
                <a:ext uri="{FF2B5EF4-FFF2-40B4-BE49-F238E27FC236}">
                  <a16:creationId xmlns:a16="http://schemas.microsoft.com/office/drawing/2014/main" id="{526917A0-DBF1-43A0-9F2D-B11F5FC78688}"/>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20" name="TextBox 16">
            <a:extLst>
              <a:ext uri="{FF2B5EF4-FFF2-40B4-BE49-F238E27FC236}">
                <a16:creationId xmlns:a16="http://schemas.microsoft.com/office/drawing/2014/main" id="{B9F4AED7-2B9B-4FB1-9852-ED6648BB54CD}"/>
              </a:ext>
            </a:extLst>
          </p:cNvPr>
          <p:cNvSpPr txBox="1"/>
          <p:nvPr/>
        </p:nvSpPr>
        <p:spPr>
          <a:xfrm>
            <a:off x="5173757" y="9519844"/>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3" name="Freeform 9">
            <a:extLst>
              <a:ext uri="{FF2B5EF4-FFF2-40B4-BE49-F238E27FC236}">
                <a16:creationId xmlns:a16="http://schemas.microsoft.com/office/drawing/2014/main" id="{811B7EBE-FF8A-4479-91DF-4CCA9425407D}"/>
              </a:ext>
            </a:extLst>
          </p:cNvPr>
          <p:cNvSpPr/>
          <p:nvPr/>
        </p:nvSpPr>
        <p:spPr>
          <a:xfrm>
            <a:off x="6872075" y="6379295"/>
            <a:ext cx="3129176" cy="299995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sz="2700"/>
          </a:p>
        </p:txBody>
      </p:sp>
      <p:sp>
        <p:nvSpPr>
          <p:cNvPr id="24" name="TextBox 19">
            <a:extLst>
              <a:ext uri="{FF2B5EF4-FFF2-40B4-BE49-F238E27FC236}">
                <a16:creationId xmlns:a16="http://schemas.microsoft.com/office/drawing/2014/main" id="{3022A03C-C9E9-4937-9887-E676D4492025}"/>
              </a:ext>
            </a:extLst>
          </p:cNvPr>
          <p:cNvSpPr txBox="1"/>
          <p:nvPr/>
        </p:nvSpPr>
        <p:spPr>
          <a:xfrm>
            <a:off x="7447020" y="7215992"/>
            <a:ext cx="9067800" cy="932243"/>
          </a:xfrm>
          <a:prstGeom prst="rect">
            <a:avLst/>
          </a:prstGeom>
        </p:spPr>
        <p:txBody>
          <a:bodyPr wrap="square" lIns="0" tIns="0" rIns="0" bIns="0" rtlCol="0" anchor="t">
            <a:spAutoFit/>
          </a:bodyPr>
          <a:lstStyle/>
          <a:p>
            <a:pPr>
              <a:lnSpc>
                <a:spcPts val="8610"/>
              </a:lnSpc>
              <a:spcBef>
                <a:spcPct val="0"/>
              </a:spcBef>
            </a:pPr>
            <a:r>
              <a:rPr lang="en-US" sz="3600">
                <a:solidFill>
                  <a:srgbClr val="051D40"/>
                </a:solidFill>
                <a:latin typeface="Open Sans Extra Bold"/>
                <a:ea typeface="Open Sans Extra Bold"/>
                <a:cs typeface="Open Sans Extra Bold"/>
                <a:sym typeface="Open Sans Extra Bold"/>
              </a:rPr>
              <a:t>IT21894510 | Jayawardena R.R.A.N.N</a:t>
            </a:r>
          </a:p>
        </p:txBody>
      </p:sp>
      <p:sp>
        <p:nvSpPr>
          <p:cNvPr id="25" name="TextBox 15">
            <a:extLst>
              <a:ext uri="{FF2B5EF4-FFF2-40B4-BE49-F238E27FC236}">
                <a16:creationId xmlns:a16="http://schemas.microsoft.com/office/drawing/2014/main" id="{581A05D9-65A8-4469-83D4-228E3CCA9F8C}"/>
              </a:ext>
            </a:extLst>
          </p:cNvPr>
          <p:cNvSpPr txBox="1"/>
          <p:nvPr/>
        </p:nvSpPr>
        <p:spPr>
          <a:xfrm>
            <a:off x="9525000" y="8128159"/>
            <a:ext cx="6354962" cy="663130"/>
          </a:xfrm>
          <a:prstGeom prst="rect">
            <a:avLst/>
          </a:prstGeom>
        </p:spPr>
        <p:txBody>
          <a:bodyPr wrap="square" lIns="0" tIns="0" rIns="0" bIns="0" rtlCol="0" anchor="t">
            <a:spAutoFit/>
          </a:bodyPr>
          <a:lstStyle/>
          <a:p>
            <a:pPr>
              <a:lnSpc>
                <a:spcPts val="5735"/>
              </a:lnSpc>
              <a:spcBef>
                <a:spcPct val="0"/>
              </a:spcBef>
            </a:pPr>
            <a:r>
              <a:rPr lang="en-US" sz="3200" spc="-81">
                <a:solidFill>
                  <a:srgbClr val="051D40"/>
                </a:solidFill>
                <a:latin typeface="Poppins"/>
                <a:ea typeface="Poppins"/>
                <a:cs typeface="Poppins"/>
                <a:sym typeface="Poppins"/>
              </a:rPr>
              <a:t>Software Engineering</a:t>
            </a:r>
          </a:p>
        </p:txBody>
      </p:sp>
      <p:sp>
        <p:nvSpPr>
          <p:cNvPr id="21" name="TextBox 19">
            <a:extLst>
              <a:ext uri="{FF2B5EF4-FFF2-40B4-BE49-F238E27FC236}">
                <a16:creationId xmlns:a16="http://schemas.microsoft.com/office/drawing/2014/main" id="{B24A619F-F1F1-44F4-BD71-9E3F169D7E98}"/>
              </a:ext>
            </a:extLst>
          </p:cNvPr>
          <p:cNvSpPr txBox="1"/>
          <p:nvPr/>
        </p:nvSpPr>
        <p:spPr>
          <a:xfrm>
            <a:off x="5820451" y="3147330"/>
            <a:ext cx="12330344" cy="3230051"/>
          </a:xfrm>
          <a:prstGeom prst="rect">
            <a:avLst/>
          </a:prstGeom>
        </p:spPr>
        <p:txBody>
          <a:bodyPr wrap="square" lIns="0" tIns="0" rIns="0" bIns="0" rtlCol="0" anchor="t">
            <a:spAutoFit/>
          </a:bodyPr>
          <a:lstStyle/>
          <a:p>
            <a:pPr algn="ctr">
              <a:lnSpc>
                <a:spcPts val="8610"/>
              </a:lnSpc>
              <a:spcBef>
                <a:spcPct val="0"/>
              </a:spcBef>
            </a:pPr>
            <a:r>
              <a:rPr lang="en-US" sz="6000" b="1">
                <a:solidFill>
                  <a:schemeClr val="accent3">
                    <a:lumMod val="75000"/>
                  </a:schemeClr>
                </a:solidFill>
              </a:rPr>
              <a:t>Tomato Disease Detection and Severity Prediction with Management Suggestions</a:t>
            </a:r>
            <a:endParaRPr lang="en-US" sz="6000" b="1">
              <a:solidFill>
                <a:schemeClr val="accent3">
                  <a:lumMod val="75000"/>
                </a:schemeClr>
              </a:solidFill>
              <a:latin typeface="Open Sans Extra Bold"/>
              <a:ea typeface="Open Sans Extra Bold"/>
              <a:cs typeface="Open Sans Extra Bold"/>
              <a:sym typeface="Open Sans Extra Bold"/>
            </a:endParaRPr>
          </a:p>
        </p:txBody>
      </p:sp>
      <p:grpSp>
        <p:nvGrpSpPr>
          <p:cNvPr id="17" name="Group 32">
            <a:extLst>
              <a:ext uri="{FF2B5EF4-FFF2-40B4-BE49-F238E27FC236}">
                <a16:creationId xmlns:a16="http://schemas.microsoft.com/office/drawing/2014/main" id="{8BB7086E-BDC1-EF43-7F17-011B73384E64}"/>
              </a:ext>
            </a:extLst>
          </p:cNvPr>
          <p:cNvGrpSpPr/>
          <p:nvPr/>
        </p:nvGrpSpPr>
        <p:grpSpPr>
          <a:xfrm>
            <a:off x="18881" y="9156530"/>
            <a:ext cx="18288000" cy="1124742"/>
            <a:chOff x="0" y="-192881"/>
            <a:chExt cx="24416939" cy="999771"/>
          </a:xfrm>
        </p:grpSpPr>
        <p:grpSp>
          <p:nvGrpSpPr>
            <p:cNvPr id="5" name="Group 33">
              <a:extLst>
                <a:ext uri="{FF2B5EF4-FFF2-40B4-BE49-F238E27FC236}">
                  <a16:creationId xmlns:a16="http://schemas.microsoft.com/office/drawing/2014/main" id="{4ECD8E51-6158-FC29-E2C9-FDF40CC906EA}"/>
                </a:ext>
              </a:extLst>
            </p:cNvPr>
            <p:cNvGrpSpPr/>
            <p:nvPr/>
          </p:nvGrpSpPr>
          <p:grpSpPr>
            <a:xfrm>
              <a:off x="0" y="-192881"/>
              <a:ext cx="24416939" cy="999771"/>
              <a:chOff x="0" y="-38100"/>
              <a:chExt cx="4823099" cy="197486"/>
            </a:xfrm>
          </p:grpSpPr>
          <p:sp>
            <p:nvSpPr>
              <p:cNvPr id="8" name="Freeform 34">
                <a:extLst>
                  <a:ext uri="{FF2B5EF4-FFF2-40B4-BE49-F238E27FC236}">
                    <a16:creationId xmlns:a16="http://schemas.microsoft.com/office/drawing/2014/main" id="{550F9FF0-6FED-AFC6-8378-151D3C54286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2" name="TextBox 35">
                <a:extLst>
                  <a:ext uri="{FF2B5EF4-FFF2-40B4-BE49-F238E27FC236}">
                    <a16:creationId xmlns:a16="http://schemas.microsoft.com/office/drawing/2014/main" id="{8CF51F52-16B1-8CED-7C35-4D0AA5BD1B10}"/>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6" name="Freeform 36">
              <a:extLst>
                <a:ext uri="{FF2B5EF4-FFF2-40B4-BE49-F238E27FC236}">
                  <a16:creationId xmlns:a16="http://schemas.microsoft.com/office/drawing/2014/main" id="{0AEF3E66-FB69-6EC2-D1D0-EDD700BEE915}"/>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3"/>
              <a:stretch>
                <a:fillRect/>
              </a:stretch>
            </a:blipFill>
          </p:spPr>
          <p:txBody>
            <a:bodyPr/>
            <a:lstStyle/>
            <a:p>
              <a:endParaRPr lang="en-US" sz="2700"/>
            </a:p>
          </p:txBody>
        </p:sp>
      </p:grpSp>
      <p:sp>
        <p:nvSpPr>
          <p:cNvPr id="23" name="TextBox 16">
            <a:extLst>
              <a:ext uri="{FF2B5EF4-FFF2-40B4-BE49-F238E27FC236}">
                <a16:creationId xmlns:a16="http://schemas.microsoft.com/office/drawing/2014/main" id="{3B9FE074-4A8C-1BC4-DB47-03E4ADB7221A}"/>
              </a:ext>
            </a:extLst>
          </p:cNvPr>
          <p:cNvSpPr txBox="1"/>
          <p:nvPr/>
        </p:nvSpPr>
        <p:spPr>
          <a:xfrm>
            <a:off x="3318660" y="9504398"/>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30" name="TextBox 29">
            <a:extLst>
              <a:ext uri="{FF2B5EF4-FFF2-40B4-BE49-F238E27FC236}">
                <a16:creationId xmlns:a16="http://schemas.microsoft.com/office/drawing/2014/main" id="{82EBFCC4-6A3C-B25A-04D1-B447F9C2EEC7}"/>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8</a:t>
            </a:r>
            <a:endParaRPr lang="en-US"/>
          </a:p>
          <a:p>
            <a:endParaRPr lang="en-US" sz="2400" b="1">
              <a:solidFill>
                <a:srgbClr val="1C1C3D"/>
              </a:solidFill>
              <a:ea typeface="Calibri"/>
              <a:cs typeface="Calibri"/>
            </a:endParaRPr>
          </a:p>
        </p:txBody>
      </p:sp>
    </p:spTree>
    <p:extLst>
      <p:ext uri="{BB962C8B-B14F-4D97-AF65-F5344CB8AC3E}">
        <p14:creationId xmlns:p14="http://schemas.microsoft.com/office/powerpoint/2010/main" val="3783673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DFD"/>
        </a:solidFill>
        <a:effectLst/>
      </p:bgPr>
    </p:bg>
    <p:spTree>
      <p:nvGrpSpPr>
        <p:cNvPr id="1" name=""/>
        <p:cNvGrpSpPr/>
        <p:nvPr/>
      </p:nvGrpSpPr>
      <p:grpSpPr>
        <a:xfrm>
          <a:off x="0" y="0"/>
          <a:ext cx="0" cy="0"/>
          <a:chOff x="0" y="0"/>
          <a:chExt cx="0" cy="0"/>
        </a:xfrm>
      </p:grpSpPr>
      <p:grpSp>
        <p:nvGrpSpPr>
          <p:cNvPr id="2" name="Group 2"/>
          <p:cNvGrpSpPr/>
          <p:nvPr/>
        </p:nvGrpSpPr>
        <p:grpSpPr>
          <a:xfrm>
            <a:off x="-1295400" y="-446666"/>
            <a:ext cx="4992590" cy="9949802"/>
            <a:chOff x="0" y="0"/>
            <a:chExt cx="1314921" cy="2620524"/>
          </a:xfrm>
        </p:grpSpPr>
        <p:sp>
          <p:nvSpPr>
            <p:cNvPr id="3" name="Freeform 3"/>
            <p:cNvSpPr/>
            <p:nvPr/>
          </p:nvSpPr>
          <p:spPr>
            <a:xfrm>
              <a:off x="0" y="0"/>
              <a:ext cx="1314921" cy="2620524"/>
            </a:xfrm>
            <a:custGeom>
              <a:avLst/>
              <a:gdLst/>
              <a:ahLst/>
              <a:cxnLst/>
              <a:rect l="l" t="t" r="r" b="b"/>
              <a:pathLst>
                <a:path w="1314921" h="2620524">
                  <a:moveTo>
                    <a:pt x="79085" y="0"/>
                  </a:moveTo>
                  <a:lnTo>
                    <a:pt x="1235836" y="0"/>
                  </a:lnTo>
                  <a:cubicBezTo>
                    <a:pt x="1256811" y="0"/>
                    <a:pt x="1276926" y="8332"/>
                    <a:pt x="1291757" y="23163"/>
                  </a:cubicBezTo>
                  <a:cubicBezTo>
                    <a:pt x="1306589" y="37995"/>
                    <a:pt x="1314921" y="58110"/>
                    <a:pt x="1314921" y="79085"/>
                  </a:cubicBezTo>
                  <a:lnTo>
                    <a:pt x="1314921" y="2541439"/>
                  </a:lnTo>
                  <a:cubicBezTo>
                    <a:pt x="1314921" y="2562414"/>
                    <a:pt x="1306589" y="2582529"/>
                    <a:pt x="1291757" y="2597361"/>
                  </a:cubicBezTo>
                  <a:cubicBezTo>
                    <a:pt x="1276926" y="2612192"/>
                    <a:pt x="1256811" y="2620524"/>
                    <a:pt x="1235836" y="2620524"/>
                  </a:cubicBezTo>
                  <a:lnTo>
                    <a:pt x="79085" y="2620524"/>
                  </a:lnTo>
                  <a:cubicBezTo>
                    <a:pt x="58110" y="2620524"/>
                    <a:pt x="37995" y="2612192"/>
                    <a:pt x="23163" y="2597361"/>
                  </a:cubicBezTo>
                  <a:cubicBezTo>
                    <a:pt x="8332" y="2582529"/>
                    <a:pt x="0" y="2562414"/>
                    <a:pt x="0" y="2541439"/>
                  </a:cubicBezTo>
                  <a:lnTo>
                    <a:pt x="0" y="79085"/>
                  </a:lnTo>
                  <a:cubicBezTo>
                    <a:pt x="0" y="58110"/>
                    <a:pt x="8332" y="37995"/>
                    <a:pt x="23163" y="23163"/>
                  </a:cubicBezTo>
                  <a:cubicBezTo>
                    <a:pt x="37995" y="8332"/>
                    <a:pt x="58110" y="0"/>
                    <a:pt x="79085" y="0"/>
                  </a:cubicBezTo>
                  <a:close/>
                </a:path>
              </a:pathLst>
            </a:custGeom>
            <a:solidFill>
              <a:srgbClr val="A9C229"/>
            </a:solidFill>
          </p:spPr>
          <p:txBody>
            <a:bodyPr/>
            <a:lstStyle/>
            <a:p>
              <a:endParaRPr lang="en-US"/>
            </a:p>
          </p:txBody>
        </p:sp>
        <p:sp>
          <p:nvSpPr>
            <p:cNvPr id="4" name="TextBox 4"/>
            <p:cNvSpPr txBox="1"/>
            <p:nvPr/>
          </p:nvSpPr>
          <p:spPr>
            <a:xfrm>
              <a:off x="0" y="-47625"/>
              <a:ext cx="1314921" cy="2668149"/>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flipH="1">
            <a:off x="15849600" y="190500"/>
            <a:ext cx="1874613" cy="2115219"/>
          </a:xfrm>
          <a:custGeom>
            <a:avLst/>
            <a:gdLst/>
            <a:ahLst/>
            <a:cxnLst/>
            <a:rect l="l" t="t" r="r" b="b"/>
            <a:pathLst>
              <a:path w="1874613" h="2115219">
                <a:moveTo>
                  <a:pt x="1874613" y="0"/>
                </a:moveTo>
                <a:lnTo>
                  <a:pt x="0" y="0"/>
                </a:lnTo>
                <a:lnTo>
                  <a:pt x="0" y="2115219"/>
                </a:lnTo>
                <a:lnTo>
                  <a:pt x="1874613" y="2115219"/>
                </a:lnTo>
                <a:lnTo>
                  <a:pt x="1874613" y="0"/>
                </a:lnTo>
                <a:close/>
              </a:path>
            </a:pathLst>
          </a:custGeom>
          <a:blipFill>
            <a:blip r:embed="rId2"/>
            <a:stretch>
              <a:fillRect/>
            </a:stretch>
          </a:blipFill>
        </p:spPr>
        <p:txBody>
          <a:bodyPr/>
          <a:lstStyle/>
          <a:p>
            <a:endParaRPr lang="en-US"/>
          </a:p>
        </p:txBody>
      </p:sp>
      <p:sp>
        <p:nvSpPr>
          <p:cNvPr id="8" name="TextBox 8"/>
          <p:cNvSpPr txBox="1"/>
          <p:nvPr/>
        </p:nvSpPr>
        <p:spPr>
          <a:xfrm>
            <a:off x="9448800" y="430601"/>
            <a:ext cx="6904646" cy="962892"/>
          </a:xfrm>
          <a:prstGeom prst="rect">
            <a:avLst/>
          </a:prstGeom>
        </p:spPr>
        <p:txBody>
          <a:bodyPr wrap="square" lIns="0" tIns="0" rIns="0" bIns="0" rtlCol="0" anchor="t">
            <a:spAutoFit/>
          </a:bodyPr>
          <a:lstStyle/>
          <a:p>
            <a:pPr marL="0" lvl="0" indent="0" algn="ctr">
              <a:lnSpc>
                <a:spcPts val="8195"/>
              </a:lnSpc>
              <a:spcBef>
                <a:spcPct val="0"/>
              </a:spcBef>
            </a:pPr>
            <a:r>
              <a:rPr lang="en-US" sz="6000" b="1">
                <a:solidFill>
                  <a:schemeClr val="tx1">
                    <a:lumMod val="95000"/>
                    <a:lumOff val="5000"/>
                  </a:schemeClr>
                </a:solidFill>
                <a:latin typeface="Open Sans Extra Bold"/>
                <a:ea typeface="Open Sans Extra Bold"/>
                <a:cs typeface="Open Sans Extra Bold"/>
                <a:sym typeface="Open Sans Extra Bold"/>
              </a:rPr>
              <a:t>Background</a:t>
            </a:r>
          </a:p>
        </p:txBody>
      </p:sp>
      <p:grpSp>
        <p:nvGrpSpPr>
          <p:cNvPr id="11" name="Group 11">
            <a:extLst>
              <a:ext uri="{FF2B5EF4-FFF2-40B4-BE49-F238E27FC236}">
                <a16:creationId xmlns:a16="http://schemas.microsoft.com/office/drawing/2014/main" id="{082E2C2C-09D5-4ED1-92B3-6B03EB3464E4}"/>
              </a:ext>
            </a:extLst>
          </p:cNvPr>
          <p:cNvGrpSpPr/>
          <p:nvPr/>
        </p:nvGrpSpPr>
        <p:grpSpPr>
          <a:xfrm>
            <a:off x="460979" y="1030466"/>
            <a:ext cx="8229600" cy="8229600"/>
            <a:chOff x="0" y="0"/>
            <a:chExt cx="10972800" cy="10972800"/>
          </a:xfrm>
        </p:grpSpPr>
        <p:pic>
          <p:nvPicPr>
            <p:cNvPr id="12" name="Picture 12">
              <a:extLst>
                <a:ext uri="{FF2B5EF4-FFF2-40B4-BE49-F238E27FC236}">
                  <a16:creationId xmlns:a16="http://schemas.microsoft.com/office/drawing/2014/main" id="{D16D17FF-CDFE-41B4-84D5-2784DD7FEE28}"/>
                </a:ext>
              </a:extLst>
            </p:cNvPr>
            <p:cNvPicPr>
              <a:picLocks noChangeAspect="1"/>
            </p:cNvPicPr>
            <p:nvPr/>
          </p:nvPicPr>
          <p:blipFill>
            <a:blip r:embed="rId3"/>
            <a:srcRect l="25449" r="7883"/>
            <a:stretch>
              <a:fillRect/>
            </a:stretch>
          </p:blipFill>
          <p:spPr>
            <a:xfrm>
              <a:off x="0" y="0"/>
              <a:ext cx="10972800" cy="1097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5" name="Group 32">
            <a:extLst>
              <a:ext uri="{FF2B5EF4-FFF2-40B4-BE49-F238E27FC236}">
                <a16:creationId xmlns:a16="http://schemas.microsoft.com/office/drawing/2014/main" id="{B0755635-54F2-4BA4-BD30-54CB3AD6AE50}"/>
              </a:ext>
            </a:extLst>
          </p:cNvPr>
          <p:cNvGrpSpPr/>
          <p:nvPr/>
        </p:nvGrpSpPr>
        <p:grpSpPr>
          <a:xfrm>
            <a:off x="18881" y="9373521"/>
            <a:ext cx="18288000" cy="907751"/>
            <a:chOff x="0" y="0"/>
            <a:chExt cx="24416939" cy="806890"/>
          </a:xfrm>
        </p:grpSpPr>
        <p:grpSp>
          <p:nvGrpSpPr>
            <p:cNvPr id="16" name="Group 33">
              <a:extLst>
                <a:ext uri="{FF2B5EF4-FFF2-40B4-BE49-F238E27FC236}">
                  <a16:creationId xmlns:a16="http://schemas.microsoft.com/office/drawing/2014/main" id="{E553C110-BFA8-412E-9B26-013389499D5A}"/>
                </a:ext>
              </a:extLst>
            </p:cNvPr>
            <p:cNvGrpSpPr/>
            <p:nvPr/>
          </p:nvGrpSpPr>
          <p:grpSpPr>
            <a:xfrm>
              <a:off x="0" y="0"/>
              <a:ext cx="24416939" cy="806890"/>
              <a:chOff x="0" y="0"/>
              <a:chExt cx="4823099" cy="159386"/>
            </a:xfrm>
          </p:grpSpPr>
          <p:sp>
            <p:nvSpPr>
              <p:cNvPr id="18" name="Freeform 34">
                <a:extLst>
                  <a:ext uri="{FF2B5EF4-FFF2-40B4-BE49-F238E27FC236}">
                    <a16:creationId xmlns:a16="http://schemas.microsoft.com/office/drawing/2014/main" id="{438561A7-3D15-46FD-BA07-5171E9AA53DD}"/>
                  </a:ext>
                </a:extLst>
              </p:cNvPr>
              <p:cNvSpPr/>
              <p:nvPr/>
            </p:nvSpPr>
            <p:spPr>
              <a:xfrm>
                <a:off x="0" y="0"/>
                <a:ext cx="4823099" cy="159386"/>
              </a:xfrm>
              <a:custGeom>
                <a:avLst/>
                <a:gdLst/>
                <a:ahLst/>
                <a:cxnLst/>
                <a:rect l="l" t="t" r="r" b="b"/>
                <a:pathLst>
                  <a:path w="4823099" h="159386">
                    <a:moveTo>
                      <a:pt x="0" y="0"/>
                    </a:moveTo>
                    <a:lnTo>
                      <a:pt x="4823099" y="0"/>
                    </a:lnTo>
                    <a:lnTo>
                      <a:pt x="4823099" y="159386"/>
                    </a:lnTo>
                    <a:lnTo>
                      <a:pt x="0" y="159386"/>
                    </a:lnTo>
                    <a:close/>
                  </a:path>
                </a:pathLst>
              </a:custGeom>
              <a:solidFill>
                <a:srgbClr val="CCCCCC"/>
              </a:solidFill>
            </p:spPr>
            <p:txBody>
              <a:bodyPr/>
              <a:lstStyle/>
              <a:p>
                <a:endParaRPr lang="en-US" sz="2700"/>
              </a:p>
            </p:txBody>
          </p:sp>
          <p:sp>
            <p:nvSpPr>
              <p:cNvPr id="19" name="TextBox 35">
                <a:extLst>
                  <a:ext uri="{FF2B5EF4-FFF2-40B4-BE49-F238E27FC236}">
                    <a16:creationId xmlns:a16="http://schemas.microsoft.com/office/drawing/2014/main" id="{279527A2-7EF1-436C-AC75-D072F8225C04}"/>
                  </a:ext>
                </a:extLst>
              </p:cNvPr>
              <p:cNvSpPr txBox="1"/>
              <p:nvPr/>
            </p:nvSpPr>
            <p:spPr>
              <a:xfrm>
                <a:off x="0" y="-38100"/>
                <a:ext cx="4823099" cy="197486"/>
              </a:xfrm>
              <a:prstGeom prst="rect">
                <a:avLst/>
              </a:prstGeom>
            </p:spPr>
            <p:txBody>
              <a:bodyPr lIns="76200" tIns="76200" rIns="76200" bIns="76200" rtlCol="0" anchor="ctr"/>
              <a:lstStyle/>
              <a:p>
                <a:pPr algn="ctr">
                  <a:lnSpc>
                    <a:spcPts val="3989"/>
                  </a:lnSpc>
                </a:pPr>
                <a:endParaRPr sz="2700"/>
              </a:p>
            </p:txBody>
          </p:sp>
        </p:grpSp>
        <p:sp>
          <p:nvSpPr>
            <p:cNvPr id="17" name="Freeform 36">
              <a:extLst>
                <a:ext uri="{FF2B5EF4-FFF2-40B4-BE49-F238E27FC236}">
                  <a16:creationId xmlns:a16="http://schemas.microsoft.com/office/drawing/2014/main" id="{E77D49B5-33EE-42D7-8FF9-979D2DFB43DF}"/>
                </a:ext>
              </a:extLst>
            </p:cNvPr>
            <p:cNvSpPr/>
            <p:nvPr/>
          </p:nvSpPr>
          <p:spPr>
            <a:xfrm>
              <a:off x="329789" y="70053"/>
              <a:ext cx="3613471" cy="692182"/>
            </a:xfrm>
            <a:custGeom>
              <a:avLst/>
              <a:gdLst/>
              <a:ahLst/>
              <a:cxnLst/>
              <a:rect l="l" t="t" r="r" b="b"/>
              <a:pathLst>
                <a:path w="2556527" h="692182">
                  <a:moveTo>
                    <a:pt x="0" y="0"/>
                  </a:moveTo>
                  <a:lnTo>
                    <a:pt x="2556527" y="0"/>
                  </a:lnTo>
                  <a:lnTo>
                    <a:pt x="2556527" y="692182"/>
                  </a:lnTo>
                  <a:lnTo>
                    <a:pt x="0" y="692182"/>
                  </a:lnTo>
                  <a:lnTo>
                    <a:pt x="0" y="0"/>
                  </a:lnTo>
                  <a:close/>
                </a:path>
              </a:pathLst>
            </a:custGeom>
            <a:blipFill>
              <a:blip r:embed="rId4"/>
              <a:stretch>
                <a:fillRect/>
              </a:stretch>
            </a:blipFill>
          </p:spPr>
          <p:txBody>
            <a:bodyPr/>
            <a:lstStyle/>
            <a:p>
              <a:endParaRPr lang="en-US" sz="2700"/>
            </a:p>
          </p:txBody>
        </p:sp>
      </p:grpSp>
      <p:sp>
        <p:nvSpPr>
          <p:cNvPr id="25" name="Rectangle 5">
            <a:extLst>
              <a:ext uri="{FF2B5EF4-FFF2-40B4-BE49-F238E27FC236}">
                <a16:creationId xmlns:a16="http://schemas.microsoft.com/office/drawing/2014/main" id="{D9C4B8DB-96A3-446F-A670-80D6E30C195D}"/>
              </a:ext>
            </a:extLst>
          </p:cNvPr>
          <p:cNvSpPr>
            <a:spLocks noChangeArrowheads="1"/>
          </p:cNvSpPr>
          <p:nvPr/>
        </p:nvSpPr>
        <p:spPr bwMode="auto">
          <a:xfrm>
            <a:off x="9162881" y="1842506"/>
            <a:ext cx="8915400"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Poppins" panose="00000500000000000000" pitchFamily="2" charset="0"/>
                <a:cs typeface="Poppins" panose="00000500000000000000" pitchFamily="2" charset="0"/>
              </a:rPr>
              <a:t>Tomato diseases, caused by bacterial, fungal, or viral infections, significantly impact crop yield and quality. Traditional detection methods are slow and prone to errors. To address this, machine learning, particularly deep learning with </a:t>
            </a:r>
            <a:r>
              <a:rPr kumimoji="0" lang="en-US" altLang="en-US" sz="2400" b="1" i="0" u="none" strike="noStrike" cap="none" normalizeH="0" baseline="0">
                <a:ln>
                  <a:noFill/>
                </a:ln>
                <a:solidFill>
                  <a:schemeClr val="tx1"/>
                </a:solidFill>
                <a:effectLst/>
                <a:latin typeface="Poppins" panose="00000500000000000000" pitchFamily="2" charset="0"/>
                <a:cs typeface="Poppins" panose="00000500000000000000" pitchFamily="2" charset="0"/>
              </a:rPr>
              <a:t>Convolutional Neural Networks (CNNs)</a:t>
            </a:r>
            <a:r>
              <a:rPr kumimoji="0" lang="en-US" altLang="en-US" sz="2400" b="0" i="0" u="none" strike="noStrike" cap="none" normalizeH="0" baseline="0">
                <a:ln>
                  <a:noFill/>
                </a:ln>
                <a:solidFill>
                  <a:schemeClr val="tx1"/>
                </a:solidFill>
                <a:effectLst/>
                <a:latin typeface="Poppins" panose="00000500000000000000" pitchFamily="2" charset="0"/>
                <a:cs typeface="Poppins" panose="00000500000000000000" pitchFamily="2" charset="0"/>
              </a:rPr>
              <a:t>, is used for automated disease identification from images. A key feature of this system is </a:t>
            </a:r>
            <a:r>
              <a:rPr kumimoji="0" lang="en-US" altLang="en-US" sz="2400" b="1" i="0" u="none" strike="noStrike" cap="none" normalizeH="0" baseline="0">
                <a:ln>
                  <a:noFill/>
                </a:ln>
                <a:solidFill>
                  <a:schemeClr val="tx1"/>
                </a:solidFill>
                <a:effectLst/>
                <a:latin typeface="Poppins" panose="00000500000000000000" pitchFamily="2" charset="0"/>
                <a:cs typeface="Poppins" panose="00000500000000000000" pitchFamily="2" charset="0"/>
              </a:rPr>
              <a:t>classifying disease severity</a:t>
            </a:r>
            <a:r>
              <a:rPr kumimoji="0" lang="en-US" altLang="en-US" sz="2400" b="0" i="0" u="none" strike="noStrike" cap="none" normalizeH="0" baseline="0">
                <a:ln>
                  <a:noFill/>
                </a:ln>
                <a:solidFill>
                  <a:schemeClr val="tx1"/>
                </a:solidFill>
                <a:effectLst/>
                <a:latin typeface="Poppins" panose="00000500000000000000" pitchFamily="2" charset="0"/>
                <a:cs typeface="Poppins" panose="00000500000000000000" pitchFamily="2" charset="0"/>
              </a:rPr>
              <a:t> (mild, moderate, severe), which helps determine the appropriate treatment or intervention. This approach streamlines disease detection, providing farmers with timely, data-driven recommendations to improve crop health and productivity.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Poppins" panose="00000500000000000000" pitchFamily="2" charset="0"/>
              <a:cs typeface="Poppins" panose="00000500000000000000" pitchFamily="2" charset="0"/>
            </a:endParaRPr>
          </a:p>
        </p:txBody>
      </p:sp>
      <p:sp>
        <p:nvSpPr>
          <p:cNvPr id="6" name="TextBox 16">
            <a:extLst>
              <a:ext uri="{FF2B5EF4-FFF2-40B4-BE49-F238E27FC236}">
                <a16:creationId xmlns:a16="http://schemas.microsoft.com/office/drawing/2014/main" id="{73E00403-5446-D60B-D619-260717052FFF}"/>
              </a:ext>
            </a:extLst>
          </p:cNvPr>
          <p:cNvSpPr txBox="1"/>
          <p:nvPr/>
        </p:nvSpPr>
        <p:spPr>
          <a:xfrm>
            <a:off x="3318660" y="9504398"/>
            <a:ext cx="12924258" cy="618311"/>
          </a:xfrm>
          <a:prstGeom prst="rect">
            <a:avLst/>
          </a:prstGeom>
        </p:spPr>
        <p:txBody>
          <a:bodyPr lIns="0" tIns="0" rIns="0" bIns="0" rtlCol="0" anchor="t">
            <a:spAutoFit/>
          </a:bodyPr>
          <a:lstStyle/>
          <a:p>
            <a:pPr>
              <a:lnSpc>
                <a:spcPts val="5220"/>
              </a:lnSpc>
              <a:spcBef>
                <a:spcPct val="0"/>
              </a:spcBef>
            </a:pPr>
            <a:r>
              <a:rPr lang="en-US" sz="3729">
                <a:solidFill>
                  <a:srgbClr val="051D40"/>
                </a:solidFill>
                <a:latin typeface="Montserrat"/>
                <a:ea typeface="Montserrat"/>
                <a:cs typeface="Montserrat"/>
                <a:sym typeface="Montserrat"/>
              </a:rPr>
              <a:t>IT21894510   |   Jayawardena R.R.A.N.N|   24-25J-250</a:t>
            </a:r>
          </a:p>
        </p:txBody>
      </p:sp>
      <p:sp>
        <p:nvSpPr>
          <p:cNvPr id="13" name="TextBox 12">
            <a:extLst>
              <a:ext uri="{FF2B5EF4-FFF2-40B4-BE49-F238E27FC236}">
                <a16:creationId xmlns:a16="http://schemas.microsoft.com/office/drawing/2014/main" id="{4E36125C-89AB-B0C9-CF43-0FD34821C60F}"/>
              </a:ext>
            </a:extLst>
          </p:cNvPr>
          <p:cNvSpPr txBox="1"/>
          <p:nvPr/>
        </p:nvSpPr>
        <p:spPr>
          <a:xfrm>
            <a:off x="16118894" y="9508846"/>
            <a:ext cx="2858946" cy="1031051"/>
          </a:xfrm>
          <a:prstGeom prst="rect">
            <a:avLst/>
          </a:prstGeom>
          <a:noFill/>
        </p:spPr>
        <p:txBody>
          <a:bodyPr wrap="square" lIns="91440" tIns="45720" rIns="91440" bIns="45720" rtlCol="0" anchor="t">
            <a:spAutoFit/>
          </a:bodyPr>
          <a:lstStyle/>
          <a:p>
            <a:r>
              <a:rPr lang="en-US" sz="3700">
                <a:solidFill>
                  <a:srgbClr val="051D40"/>
                </a:solidFill>
                <a:latin typeface="Montserrat"/>
              </a:rPr>
              <a:t>Page 9</a:t>
            </a:r>
            <a:endParaRPr lang="en-US"/>
          </a:p>
          <a:p>
            <a:endParaRPr lang="en-US" sz="2400" b="1">
              <a:solidFill>
                <a:srgbClr val="1C1C3D"/>
              </a:solidFill>
              <a:ea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E45E4D-A8D8-4C02-AA8B-CD4412B9D8F5}">
  <ds:schemaRefs>
    <ds:schemaRef ds:uri="4da6588c-a52b-4d0b-8663-93e0f7ef87c0"/>
    <ds:schemaRef ds:uri="db72c12f-87a4-44ab-bbc5-4cc8306b15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EE9E8FA-96FE-4D99-AE80-0849B172F986}">
  <ds:schemaRefs>
    <ds:schemaRef ds:uri="176fe0ef-39bb-4fce-9cdf-7c9e8210b2e0"/>
    <ds:schemaRef ds:uri="4da6588c-a52b-4d0b-8663-93e0f7ef87c0"/>
    <ds:schemaRef ds:uri="5df553c8-e375-43b0-8a4f-daf052bb1454"/>
    <ds:schemaRef ds:uri="db72c12f-87a4-44ab-bbc5-4cc8306b15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487307-603A-4EB6-A14C-24AEB8D64C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2892</Words>
  <Application>Microsoft Office PowerPoint</Application>
  <PresentationFormat>Custom</PresentationFormat>
  <Paragraphs>378</Paragraphs>
  <Slides>58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58</vt:i4>
      </vt:variant>
    </vt:vector>
  </HeadingPairs>
  <TitlesOfParts>
    <vt:vector size="73" baseType="lpstr">
      <vt:lpstr>Calibri</vt:lpstr>
      <vt:lpstr>Open Sans</vt:lpstr>
      <vt:lpstr>Garet</vt:lpstr>
      <vt:lpstr>Poppins Bold</vt:lpstr>
      <vt:lpstr>Open Sans Bold</vt:lpstr>
      <vt:lpstr>Open Sans Extra Bold</vt:lpstr>
      <vt:lpstr>Be Vietnam Ultra-Bold</vt:lpstr>
      <vt:lpstr>Montserrat Classic</vt:lpstr>
      <vt:lpstr>Courier New</vt:lpstr>
      <vt:lpstr>Arial</vt:lpstr>
      <vt:lpstr>Montserrat</vt:lpstr>
      <vt:lpstr>Poppins</vt:lpstr>
      <vt:lpstr>Canva Sans 2 Bold</vt:lpstr>
      <vt:lpstr>Gotham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Nayali Jayawardena</dc:creator>
  <cp:lastModifiedBy>Padukka P.D.M.D it21277504</cp:lastModifiedBy>
  <cp:revision>1</cp:revision>
  <dcterms:created xsi:type="dcterms:W3CDTF">2006-08-16T00:00:00Z</dcterms:created>
  <dcterms:modified xsi:type="dcterms:W3CDTF">2025-05-25T11:47:12Z</dcterms:modified>
  <dc:identifier>DAGYKs6lb8M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